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0" r:id="rId1"/>
  </p:sldMasterIdLst>
  <p:notesMasterIdLst>
    <p:notesMasterId r:id="rId35"/>
  </p:notesMasterIdLst>
  <p:sldIdLst>
    <p:sldId id="258" r:id="rId2"/>
    <p:sldId id="260" r:id="rId3"/>
    <p:sldId id="261" r:id="rId4"/>
    <p:sldId id="263" r:id="rId5"/>
    <p:sldId id="262" r:id="rId6"/>
    <p:sldId id="264" r:id="rId7"/>
    <p:sldId id="265" r:id="rId8"/>
    <p:sldId id="266" r:id="rId9"/>
    <p:sldId id="267" r:id="rId10"/>
    <p:sldId id="268" r:id="rId11"/>
    <p:sldId id="269" r:id="rId12"/>
    <p:sldId id="270" r:id="rId13"/>
    <p:sldId id="271" r:id="rId14"/>
    <p:sldId id="272" r:id="rId15"/>
    <p:sldId id="273" r:id="rId16"/>
    <p:sldId id="274" r:id="rId17"/>
    <p:sldId id="291"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9144000" cy="6858000" type="screen4x3"/>
  <p:notesSz cx="6794500" cy="99314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07" autoAdjust="0"/>
  </p:normalViewPr>
  <p:slideViewPr>
    <p:cSldViewPr>
      <p:cViewPr>
        <p:scale>
          <a:sx n="70" d="100"/>
          <a:sy n="70" d="100"/>
        </p:scale>
        <p:origin x="266" y="-342"/>
      </p:cViewPr>
      <p:guideLst>
        <p:guide orient="horz" pos="2160"/>
        <p:guide pos="2880"/>
      </p:guideLst>
    </p:cSldViewPr>
  </p:slideViewPr>
  <p:notesTextViewPr>
    <p:cViewPr>
      <p:scale>
        <a:sx n="1" d="1"/>
        <a:sy n="1" d="1"/>
      </p:scale>
      <p:origin x="0" y="0"/>
    </p:cViewPr>
  </p:notesTextViewPr>
  <p:notesViewPr>
    <p:cSldViewPr>
      <p:cViewPr varScale="1">
        <p:scale>
          <a:sx n="76" d="100"/>
          <a:sy n="76" d="100"/>
        </p:scale>
        <p:origin x="-3282" y="-9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A358DD03-4BF2-461B-9728-269AFCBED70C}" type="datetimeFigureOut">
              <a:rPr lang="fi-FI" smtClean="0"/>
              <a:t>19.12.2013</a:t>
            </a:fld>
            <a:endParaRPr lang="fi-FI"/>
          </a:p>
        </p:txBody>
      </p:sp>
      <p:sp>
        <p:nvSpPr>
          <p:cNvPr id="4" name="Dian kuvan paikkamerkki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0B595F2-8437-4A29-A251-623F891150BD}" type="slidenum">
              <a:rPr lang="fi-FI" smtClean="0"/>
              <a:t>‹#›</a:t>
            </a:fld>
            <a:endParaRPr lang="fi-FI"/>
          </a:p>
        </p:txBody>
      </p:sp>
    </p:spTree>
    <p:extLst>
      <p:ext uri="{BB962C8B-B14F-4D97-AF65-F5344CB8AC3E}">
        <p14:creationId xmlns:p14="http://schemas.microsoft.com/office/powerpoint/2010/main" val="36507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A0B595F2-8437-4A29-A251-623F891150BD}" type="slidenum">
              <a:rPr lang="fi-FI" smtClean="0"/>
              <a:t>1</a:t>
            </a:fld>
            <a:endParaRPr lang="fi-FI"/>
          </a:p>
        </p:txBody>
      </p:sp>
    </p:spTree>
    <p:extLst>
      <p:ext uri="{BB962C8B-B14F-4D97-AF65-F5344CB8AC3E}">
        <p14:creationId xmlns:p14="http://schemas.microsoft.com/office/powerpoint/2010/main" val="83654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spect="1" noChangeArrowheads="1" noTextEdit="1"/>
          </p:cNvSpPr>
          <p:nvPr>
            <p:ph type="sldImg"/>
          </p:nvPr>
        </p:nvSpPr>
        <p:spPr bwMode="auto">
          <a:xfrm>
            <a:off x="914400" y="744538"/>
            <a:ext cx="4965700" cy="372427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3155" name="Rectangle 3"/>
          <p:cNvSpPr>
            <a:spLocks noGrp="1" noChangeArrowheads="1"/>
          </p:cNvSpPr>
          <p:nvPr>
            <p:ph type="body" idx="1"/>
          </p:nvPr>
        </p:nvSpPr>
        <p:spPr bwMode="auto">
          <a:xfrm>
            <a:off x="679774" y="4716655"/>
            <a:ext cx="5434957" cy="447001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Cargo Transport Units – Freight Container</a:t>
            </a:r>
          </a:p>
          <a:p>
            <a:endParaRPr lang="en-US" dirty="0" smtClean="0"/>
          </a:p>
          <a:p>
            <a:r>
              <a:rPr lang="en-GB" sz="1200" kern="1200" dirty="0" smtClean="0">
                <a:solidFill>
                  <a:schemeClr val="tx1"/>
                </a:solidFill>
                <a:effectLst/>
                <a:latin typeface="+mn-lt"/>
                <a:ea typeface="+mn-ea"/>
                <a:cs typeface="+mn-cs"/>
              </a:rPr>
              <a:t>If the container is designed according to the ISO-standard 1496-1 the cargo can be evenly blocked against the sides and end walls of the container.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disadvantage with a freight container is that the size of a EUR-pallet 1200 x 800 mm doesn’t fit well to the internal dimensions of the ISO container e.g. 20 </a:t>
            </a:r>
            <a:r>
              <a:rPr lang="en-GB" sz="1200" kern="1200" dirty="0" err="1" smtClean="0">
                <a:solidFill>
                  <a:schemeClr val="tx1"/>
                </a:solidFill>
                <a:effectLst/>
                <a:latin typeface="+mn-lt"/>
                <a:ea typeface="+mn-ea"/>
                <a:cs typeface="+mn-cs"/>
              </a:rPr>
              <a:t>ft</a:t>
            </a:r>
            <a:r>
              <a:rPr lang="en-GB" sz="1200" kern="1200" dirty="0" smtClean="0">
                <a:solidFill>
                  <a:schemeClr val="tx1"/>
                </a:solidFill>
                <a:effectLst/>
                <a:latin typeface="+mn-lt"/>
                <a:ea typeface="+mn-ea"/>
                <a:cs typeface="+mn-cs"/>
              </a:rPr>
              <a:t> container with inner dimension 5867 </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2330 mm. This fact leads to loading patterns with a lot of void spaces to take care of when securing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lashings are used to secure the cargo inside a container one has to consider that requirements on the lashing points in an ISO-container are comparatively low and the securing points become the “weak link” in the securing arrangement.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According to the ISO standard the lashing points can be a “weak link”;</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For general purpose containers, cargo securing devices are optional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Anchor points shall be designed and installed to provide a minimum safe load of 1000 kg, applied in any direction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Lashing points shall be designed and installed to provide a minimum safe load of 500 kg, applied in any direction</a:t>
            </a:r>
            <a:endParaRPr lang="sv-SE"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996520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Cargo Transport</a:t>
            </a:r>
            <a:r>
              <a:rPr lang="en-US" sz="1200" b="1" baseline="0" dirty="0" smtClean="0"/>
              <a:t> Units – Flat Racks</a:t>
            </a:r>
            <a:endParaRPr lang="en-US" sz="1200" b="1" dirty="0" smtClean="0"/>
          </a:p>
          <a:p>
            <a:pPr eaLnBrk="1" hangingPunct="1"/>
            <a:endParaRPr lang="en-GB" dirty="0" smtClean="0">
              <a:cs typeface="Arial" charset="0"/>
            </a:endParaRPr>
          </a:p>
          <a:p>
            <a:r>
              <a:rPr lang="en-GB" sz="1200" kern="1200" dirty="0" smtClean="0">
                <a:solidFill>
                  <a:schemeClr val="tx1"/>
                </a:solidFill>
                <a:effectLst/>
                <a:latin typeface="+mn-lt"/>
                <a:ea typeface="+mn-ea"/>
                <a:cs typeface="+mn-cs"/>
              </a:rPr>
              <a:t>A flat rack (Container platform) is a cargo transport unit without roof and side walls. The flat rack can be provided with or without end walls. If a rack with end walls should be handled in a normal way in the container transport system it requires the end walls to withstand the same forces as for a general freight container.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flat rack is usually manufactured within the frame of the ISO-standard and mainly with a length of 20 or 40 ft.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flat rack “tare” weight is the same or somewhat higher than the corresponding tare for a general freight container. A normal 20 ft. platform with end walls has MGW (Maximum Gross Weight) 24 000 kg and a tare weight of approx. 2 500 kg, consequently a payload of approx. 21 500 kg. A normal 40 ft. platform with end walls has MGW 30 480 kg and a tare weight of approx. 5 000 kg, consequently a payload of approx. 25 500 kg.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flat rack with end walls gives better protection to the cargo than a platform without end walls, at the same time the possibility to secure the cargo increases. Flat racks with end walls can be stacked in terminals and on board ships without any stress on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flat rack with end walls uses less volume when transported empty and therefore some platforms are equipped with collapsible end walls.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internal height of a platform-based container with MGW according to the ISO-standard is often less than the height mentioned in the standard for a freight container. With the internal height means the distance between the floor and the upper edge of the upper corner fittings. You should not use the total internal height since a container or flat rack stacked on top of the platform-based container can sag and destroy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height of the platform floor has to be approx. 600 mm to carry the loads from the cargo, which means that the internal height is significantly lower than for a general container. In some cases the internal length can also be considerably shorter than for a general container as the end walls have to be made strong to withstand the designing forces. </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11</a:t>
            </a:fld>
            <a:endParaRPr lang="en-US"/>
          </a:p>
        </p:txBody>
      </p:sp>
    </p:spTree>
    <p:extLst>
      <p:ext uri="{BB962C8B-B14F-4D97-AF65-F5344CB8AC3E}">
        <p14:creationId xmlns:p14="http://schemas.microsoft.com/office/powerpoint/2010/main" val="337454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Liabilities</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different parties in the transport chain are normally insured for cargo damages and the responsibility for damages during an international road transport is for example regulated in the “CMR-convention” ( CMR = Convention relative au </a:t>
            </a:r>
            <a:r>
              <a:rPr lang="en-GB" sz="1200" kern="1200" dirty="0" err="1" smtClean="0">
                <a:solidFill>
                  <a:schemeClr val="tx1"/>
                </a:solidFill>
                <a:effectLst/>
                <a:latin typeface="+mn-lt"/>
                <a:ea typeface="+mn-ea"/>
                <a:cs typeface="+mn-cs"/>
              </a:rPr>
              <a:t>contrat</a:t>
            </a:r>
            <a:r>
              <a:rPr lang="en-GB" sz="1200" kern="1200" dirty="0" smtClean="0">
                <a:solidFill>
                  <a:schemeClr val="tx1"/>
                </a:solidFill>
                <a:effectLst/>
                <a:latin typeface="+mn-lt"/>
                <a:ea typeface="+mn-ea"/>
                <a:cs typeface="+mn-cs"/>
              </a:rPr>
              <a:t> de transport international de </a:t>
            </a:r>
            <a:r>
              <a:rPr lang="en-GB" sz="1200" kern="1200" dirty="0" err="1" smtClean="0">
                <a:solidFill>
                  <a:schemeClr val="tx1"/>
                </a:solidFill>
                <a:effectLst/>
                <a:latin typeface="+mn-lt"/>
                <a:ea typeface="+mn-ea"/>
                <a:cs typeface="+mn-cs"/>
              </a:rPr>
              <a:t>Marchandises</a:t>
            </a:r>
            <a:r>
              <a:rPr lang="en-GB" sz="1200" kern="1200" dirty="0" smtClean="0">
                <a:solidFill>
                  <a:schemeClr val="tx1"/>
                </a:solidFill>
                <a:effectLst/>
                <a:latin typeface="+mn-lt"/>
                <a:ea typeface="+mn-ea"/>
                <a:cs typeface="+mn-cs"/>
              </a:rPr>
              <a:t> par Route ).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 the other hand if “third parties”, e.g. persons or environment, have been injured or damaged public law has to be taken into consideration to find out who is responsible for the cargo securing. In this case it can be very complicated to sort out the different party’s responsibilities, which often require juridical expertise.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legislation in different countries varies a lot and therefore is the description in the section below only a general discussion over the responsibility for the different parties in the transport chain. To get a full picture of the liabilities you have to get information about the national laws in actual countries.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b="1" i="1" kern="1200" dirty="0" smtClean="0">
                <a:solidFill>
                  <a:schemeClr val="tx1"/>
                </a:solidFill>
                <a:effectLst/>
                <a:latin typeface="+mn-lt"/>
                <a:ea typeface="+mn-ea"/>
                <a:cs typeface="+mn-cs"/>
              </a:rPr>
              <a:t>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master of a ship is responsible for the seaworthiness of his ship including the cargo securing. According to some countries’ maritime laws, the master is, however, not responsible for cargo breakage caused by insufficient cargo securing inside covered cargo transport units, unless bad cargo securing is suspected. E.g. cargo partly protrudes from the CTU or bad cargo distribution in the CTU. The responsibility lies with the contracting part to the ship-owner, which in many cases is the forwarding agent.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12</a:t>
            </a:fld>
            <a:endParaRPr lang="en-US"/>
          </a:p>
        </p:txBody>
      </p:sp>
    </p:spTree>
    <p:extLst>
      <p:ext uri="{BB962C8B-B14F-4D97-AF65-F5344CB8AC3E}">
        <p14:creationId xmlns:p14="http://schemas.microsoft.com/office/powerpoint/2010/main" val="340699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Liabilities – Dangerous</a:t>
            </a:r>
            <a:r>
              <a:rPr lang="en-US" sz="1200" b="1" baseline="0" dirty="0" smtClean="0"/>
              <a:t> Goods</a:t>
            </a:r>
            <a:endParaRPr lang="en-US" sz="1200" b="1"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The responsibility of the consignor (shipper):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Classify and identify dangerous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Pack the cargo in approved </a:t>
            </a:r>
            <a:r>
              <a:rPr lang="en-GB" sz="1200" kern="1200" dirty="0" err="1" smtClean="0">
                <a:solidFill>
                  <a:schemeClr val="tx1"/>
                </a:solidFill>
                <a:effectLst/>
                <a:latin typeface="+mn-lt"/>
                <a:ea typeface="+mn-ea"/>
                <a:cs typeface="+mn-cs"/>
              </a:rPr>
              <a:t>packagings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Mark and label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segregation provisions when loading a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the consignment with the following documents: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Container/Vehicle Packing Certificate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appropriate training to the personnel involved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The responsibility of the shipping company (transporter):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that the dangerous goods is approved for 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the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if the Container/Vehicle Packing Certificate is signed by the responsible loader (if applicable)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Control the marking and placarding of the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stowage categories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segregation provisions when loading the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appropriate training to the personnel involved</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Persons packing a container/vehicle to certify: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Container/vehicle was clean/dry/fit to receive goods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Correct segregation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External inspection shows no damage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Drums securely stowed upright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All goods is properly loaded and secured to suit the modes of transport for the journey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Even distribution of bulk loads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Structurally serviceable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Properly marked/labelled/placard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Marked/labelled for CO2 – dry ice as appropriate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Transport document received for each dangerous goods consignment</a:t>
            </a:r>
            <a:endParaRPr lang="sv-SE"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dirty="0" smtClean="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13</a:t>
            </a:fld>
            <a:endParaRPr lang="en-US"/>
          </a:p>
        </p:txBody>
      </p:sp>
    </p:spTree>
    <p:extLst>
      <p:ext uri="{BB962C8B-B14F-4D97-AF65-F5344CB8AC3E}">
        <p14:creationId xmlns:p14="http://schemas.microsoft.com/office/powerpoint/2010/main" val="1178400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Liabilities – Dangerous</a:t>
            </a:r>
            <a:r>
              <a:rPr lang="en-US" sz="1200" b="1" baseline="0" dirty="0" smtClean="0"/>
              <a:t> Goods</a:t>
            </a:r>
            <a:endParaRPr lang="en-US" sz="1200" b="1"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The responsibility of the consignor (shipper):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Classify and identify dangerous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Pack the cargo in approved </a:t>
            </a:r>
            <a:r>
              <a:rPr lang="en-GB" sz="1200" kern="1200" dirty="0" err="1" smtClean="0">
                <a:solidFill>
                  <a:schemeClr val="tx1"/>
                </a:solidFill>
                <a:effectLst/>
                <a:latin typeface="+mn-lt"/>
                <a:ea typeface="+mn-ea"/>
                <a:cs typeface="+mn-cs"/>
              </a:rPr>
              <a:t>packagings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Mark and label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segregation provisions when loading a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the consignment with the following documents: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Container/Vehicle Packing Certificate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appropriate training to the personnel involved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The responsibility of the shipping company (transporter):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that the dangerous goods is approved for 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the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if the Container/Vehicle Packing Certificate is signed by the responsible loader (if applicable)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Control the marking and placarding of the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stowage categories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Follow the segregation provisions when loading the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Provide appropriate training to the personnel involved</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Persons packing a container/vehicle to certify: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Container/vehicle was clean/dry/fit to receive goods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Correct segregation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External inspection shows no damage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Drums securely stowed upright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All goods is properly loaded and secured to suit the modes of transport for the journey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Even distribution of bulk loads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Structurally serviceable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Properly marked/labelled/placard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Marked/labelled for CO2 – dry ice as appropriate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Transport document received for each dangerous goods consignment</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14</a:t>
            </a:fld>
            <a:endParaRPr lang="en-US"/>
          </a:p>
        </p:txBody>
      </p:sp>
    </p:spTree>
    <p:extLst>
      <p:ext uri="{BB962C8B-B14F-4D97-AF65-F5344CB8AC3E}">
        <p14:creationId xmlns:p14="http://schemas.microsoft.com/office/powerpoint/2010/main" val="119348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6"/>
            <a:ext cx="5435600" cy="5000812"/>
          </a:xfrm>
          <a:noFill/>
        </p:spPr>
        <p:txBody>
          <a:bodyPr wrap="square" numCol="1" anchor="t" anchorCtr="0" compatLnSpc="1">
            <a:prstTxWarp prst="textNoShape">
              <a:avLst/>
            </a:prstTxWarp>
            <a:normAutofit fontScale="325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dirty="0" smtClean="0"/>
          </a:p>
          <a:p>
            <a:pPr eaLnBrk="1" hangingPunct="1">
              <a:spcBef>
                <a:spcPct val="0"/>
              </a:spcBef>
            </a:pPr>
            <a:r>
              <a:rPr lang="en-US" sz="4800" b="1" dirty="0" smtClean="0"/>
              <a:t>Regulations and standards</a:t>
            </a:r>
          </a:p>
          <a:p>
            <a:pPr eaLnBrk="1" hangingPunct="1">
              <a:spcBef>
                <a:spcPct val="0"/>
              </a:spcBef>
            </a:pPr>
            <a:endParaRPr lang="en-US" sz="4800" dirty="0" smtClean="0"/>
          </a:p>
          <a:p>
            <a:r>
              <a:rPr lang="en-GB" sz="1200" b="1" i="1" kern="1200" dirty="0" smtClean="0">
                <a:solidFill>
                  <a:schemeClr val="tx1"/>
                </a:solidFill>
                <a:effectLst/>
                <a:latin typeface="+mn-lt"/>
                <a:ea typeface="+mn-ea"/>
                <a:cs typeface="+mn-cs"/>
              </a:rPr>
              <a:t>Conventions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Of all the international conventions dealing with maritime safety, the most important is the International Convention for the Safety of Life at Sea, better known as SOLAS. This convention covers a wide range of measures designed to improve the safety of shipping.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Contracting governments are those countries that are members of IMO and adopt work and publications from IMO.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convention published by IMO is law in the country and on board vessels carrying the flag of the Contracting Government, which has adopted the convention.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SOLAS Convention is also one of the oldest of its kind. The first version was adopted already in 1914 followed by the sinking of Titanic, with the loss of more than 1 500 lives. Since then several versions of SOLAS have been published.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requirements on cargo securing in SOLAS are merely on a general level. § 6 of regulation 5 in chapter VI contains, however, very specific requirements which are expressed as follows: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“All cargoes, other than solid and liquid bulk cargoes, cargo units and cargo transport units shall be loaded, stowed and secured throughout the voyage in accordance with the Cargo Securing Manual approved by the Administration. In ships with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 spaces, as defined in regulation II-2/3.41, all securing of such cargoes, cargo units and cargo transport units, in accordance with the Cargo Securing Manual, shall be completed before the ship leaves the berth. The Cargo Securing Manual shall be drawn up to a standard at least equivalent to relevant guidelines developed by the Organization”</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r>
            <a:br>
              <a:rPr lang="en-GB" sz="1200" b="1" i="1" kern="1200" dirty="0" smtClean="0">
                <a:solidFill>
                  <a:schemeClr val="tx1"/>
                </a:solidFill>
                <a:effectLst/>
                <a:latin typeface="+mn-lt"/>
                <a:ea typeface="+mn-ea"/>
                <a:cs typeface="+mn-cs"/>
              </a:rPr>
            </a:b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Codes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code is a document from IMO stipulating and describing how things shall be properly done in order to avoid jeopardising the safety.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code may either be part of SOLAS, which thereby become mandatory in the country of the Contracting Governments, or a document that the assembly at IMO recommends being implemented by the Governments.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CSS Code contains the following 7 chapters: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1 - 	General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2 </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Principles of Safe Stowage and Securing of Cargoes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3 - 	Standardized Stowage and Securing Systems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4 - 	Semi-Standardized Stowage and Securing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5 - 	Non-Standardized Stowage and Securing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6 - 	Actions Which may be Taken in Heavy Weather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Chapter 7 - 	Actions Which may be Taken once Cargo has Shifted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Additionally the Code contains the following 13 annexes: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1 - 	Safe stowage and securing of containers on deck of ships which are not specially designed and fitted for the purpose of carrying containers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2 - 	Safe Stowage and securing of portable tanks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3 - 	Safe stowage and securing of portable receptacles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4 - 	Safe Stowage and Securing of Wheel-Based (Rolling) Cargoes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5 - 	Safe Stowage and Securing of Heavy Cargo Items such as Locomotives, Transformers, etc.</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6 - 	Safe Stowage and Securing of Coiled Sheet Steel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7 - 	Safe Stowage and Securing of Heavy Metal Products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8 - 	Safe Stowage and Securing of Anchor Chains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9 - 	Safe Stowage and Securing of Metal Scrap in Bulk</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10 - 	Safe Stowage and Securing of Flexible Intermediate Bulk Containers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11 -	General Guidelines for the Under-Deck Stowage of Logs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12 - 	Safe Stowage and Securing of Unit Loads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Annex 13 - 	Methods to assess the efficiency of securing arrangements for non-standardized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Today the requirements in the CSS Code are incorporated in vessel’s cargo securing manual.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Resolutions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Through the work of IMO sub-committees, important resolutions are produced.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resolutions may be adopted by the IMO Assembly, the MSC - Maritime Safety Committee or the MEPC - Marine Environment Protection Committee or other sub-committees. Resolutions within the cargo securing field that concerns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 vessels are: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A.489: “Safe stowage and securing of cargo units and other entities in ships other than cellular container ships” contains basic definition about how a cargo securing manual shall be designed and constructed.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 533: Elements to be taken into account when considering the safe stowage and securing of cargo units and vehicles in ships.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581: Guidelines for securing arrangements for the transport of road vehicles on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 ships.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Circulars and guidelines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General information with explanations and guidelines are often distributed as circulars from the IMO sub-committees.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“IMO/ILO/UN ECE guidelines for packing of cargo transport units (CTU’s)” contains general information on safe stowage and securing of cargo on vehicles and in containers. It can also be said to be relevant for the securing of cargo items inside boxes.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MSC Circular 745 “Guidelines for the preparation of the Cargo Securing Manual” is important for the development of Cargo Securing Manuals.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Rules and regulations of the Classification Society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Classification Societies have comprehensive rules and regulations for all parts of a vessel. When it comes to cargo securing the class rules do mainly cover the design of securing arrangements for container vessels.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National regulations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Different flag stats can adopt national regulations in addition to the international rules and regulations.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Cargo Securing Manual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According to SOLAS Convention all Ro-</a:t>
            </a:r>
            <a:r>
              <a:rPr lang="en-GB" sz="1200" kern="1200" dirty="0" err="1" smtClean="0">
                <a:solidFill>
                  <a:schemeClr val="tx1"/>
                </a:solidFill>
                <a:effectLst/>
                <a:latin typeface="+mn-lt"/>
                <a:ea typeface="+mn-ea"/>
                <a:cs typeface="+mn-cs"/>
              </a:rPr>
              <a:t>ro</a:t>
            </a:r>
            <a:r>
              <a:rPr lang="en-GB" sz="1200" kern="1200" dirty="0" smtClean="0">
                <a:solidFill>
                  <a:schemeClr val="tx1"/>
                </a:solidFill>
                <a:effectLst/>
                <a:latin typeface="+mn-lt"/>
                <a:ea typeface="+mn-ea"/>
                <a:cs typeface="+mn-cs"/>
              </a:rPr>
              <a:t> vessels shall have an approved Cargo Securing Manual, see section </a:t>
            </a:r>
            <a:r>
              <a:rPr lang="en-GB" sz="1200" i="1" kern="1200" dirty="0" smtClean="0">
                <a:solidFill>
                  <a:schemeClr val="tx1"/>
                </a:solidFill>
                <a:effectLst/>
                <a:latin typeface="+mn-lt"/>
                <a:ea typeface="+mn-ea"/>
                <a:cs typeface="+mn-cs"/>
              </a:rPr>
              <a:t>Conventions</a:t>
            </a:r>
            <a:r>
              <a:rPr lang="en-GB" sz="1200" kern="1200" dirty="0" smtClean="0">
                <a:solidFill>
                  <a:schemeClr val="tx1"/>
                </a:solidFill>
                <a:effectLst/>
                <a:latin typeface="+mn-lt"/>
                <a:ea typeface="+mn-ea"/>
                <a:cs typeface="+mn-cs"/>
              </a:rPr>
              <a:t>. </a:t>
            </a:r>
            <a:endParaRPr lang="sv-SE" b="1" i="1" dirty="0" smtClean="0"/>
          </a:p>
          <a:p>
            <a:endParaRPr lang="sv-SE" b="1" i="1" dirty="0" smtClean="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15</a:t>
            </a:fld>
            <a:endParaRPr lang="en-US"/>
          </a:p>
        </p:txBody>
      </p:sp>
    </p:spTree>
    <p:extLst>
      <p:ext uri="{BB962C8B-B14F-4D97-AF65-F5344CB8AC3E}">
        <p14:creationId xmlns:p14="http://schemas.microsoft.com/office/powerpoint/2010/main" val="389790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1" dirty="0" smtClean="0"/>
              <a:t>Cargo Securing at Sea Transport</a:t>
            </a:r>
          </a:p>
          <a:p>
            <a:pPr eaLnBrk="1" hangingPunct="1">
              <a:spcBef>
                <a:spcPct val="0"/>
              </a:spcBef>
            </a:pPr>
            <a:endParaRPr lang="en-US" b="1" dirty="0" smtClean="0"/>
          </a:p>
          <a:p>
            <a:pPr eaLnBrk="1" hangingPunct="1">
              <a:spcBef>
                <a:spcPct val="0"/>
              </a:spcBef>
            </a:pPr>
            <a:r>
              <a:rPr lang="en-US" b="1" dirty="0" smtClean="0"/>
              <a:t>Regulations and standards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The most important rules and regulations for cargo securing of cargo in or on CTUs are:</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IMO/ILO/UN ECE Guidelines for packing of cargo transport units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“IMO/ILO/UN ECE guidelines for packing of cargo transport units (CTU’s)” contains general information on safe stowage and securing of cargo on vehicles and in containers. It can also be said to be relevant for the securing of cargo items inside boxes.</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IMO Model Course 3.18 “Safe packing of cargo transport units”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IMO also develops and supplies Model Courses on different topics. Regarding cargo securing, IMO has issued the Model Course 3.18 </a:t>
            </a:r>
            <a:r>
              <a:rPr lang="en-GB" sz="1200" i="1" kern="1200" dirty="0" smtClean="0">
                <a:solidFill>
                  <a:schemeClr val="tx1"/>
                </a:solidFill>
                <a:effectLst/>
                <a:latin typeface="+mn-lt"/>
                <a:ea typeface="+mn-ea"/>
                <a:cs typeface="+mn-cs"/>
              </a:rPr>
              <a:t>“Safe packing of cargo transport units”</a:t>
            </a:r>
            <a:r>
              <a:rPr lang="en-GB" sz="1200" kern="1200" dirty="0" smtClean="0">
                <a:solidFill>
                  <a:schemeClr val="tx1"/>
                </a:solidFill>
                <a:effectLst/>
                <a:latin typeface="+mn-lt"/>
                <a:ea typeface="+mn-ea"/>
                <a:cs typeface="+mn-cs"/>
              </a:rPr>
              <a:t>. This model course is a complement to the IMO/ILO/UN ECE Guidelines for packing of cargo transport units.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model course also contains Quick Lashing Guides with specific instructions on required number of lashings for different lashing types and sea areas. </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16</a:t>
            </a:fld>
            <a:endParaRPr lang="en-US"/>
          </a:p>
        </p:txBody>
      </p:sp>
    </p:spTree>
    <p:extLst>
      <p:ext uri="{BB962C8B-B14F-4D97-AF65-F5344CB8AC3E}">
        <p14:creationId xmlns:p14="http://schemas.microsoft.com/office/powerpoint/2010/main" val="2475265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Handling at the Port Terminal</a:t>
            </a: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p>
          <a:p>
            <a:r>
              <a:rPr lang="en-GB" sz="1200" i="1" kern="1200" dirty="0" smtClean="0">
                <a:solidFill>
                  <a:schemeClr val="tx1"/>
                </a:solidFill>
                <a:effectLst/>
                <a:latin typeface="+mn-lt"/>
                <a:ea typeface="+mn-ea"/>
                <a:cs typeface="+mn-cs"/>
              </a:rPr>
              <a:t>The cargo securing on a Cargo Transport Unit (CTU) in an intermodal transport chain is only inspected at the port terminal if bad cargo securing is suspected.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past, before different CTU systems were used by the industry, the cargo was transported loose to the ports where it was stowed and secured in ships by stevedores, who often had experience as sailors and were familiar with forces arising due to ship movements in bad weather.</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Nowadays the cargo is not often seen by the stevedores and their work mainly consists of handling, stowing and securing different types of CTU:s in the port and on the ship. These CTU:s may have been loaded at an inland industry where the personnel do not have the same knowledge as the stevedores what happens to the cargo at sea. Due to this the consequences can be devastating. </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stevedores are performing cargo securing on a CTU only if the CTU is stowed at the port facility.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mentioned above the stevedores normally are not involved in the cargo securing on a CTU in a transport chain. Nevertheless sometimes the cargo are stowed and loaded to CTUs at the port terminal and then of cause the stevedores are involved in the cargo securing. Typical cargo is project cargo like big machinery, construction vehicles, etc. In these cases the cargo can be loaded to cargo transport units designed only for the sea transport e.g. roll trailers, </a:t>
            </a:r>
            <a:r>
              <a:rPr lang="en-GB" sz="1200" kern="1200" dirty="0" err="1" smtClean="0">
                <a:solidFill>
                  <a:schemeClr val="tx1"/>
                </a:solidFill>
                <a:effectLst/>
                <a:latin typeface="+mn-lt"/>
                <a:ea typeface="+mn-ea"/>
                <a:cs typeface="+mn-cs"/>
              </a:rPr>
              <a:t>mafi</a:t>
            </a:r>
            <a:r>
              <a:rPr lang="en-GB" sz="1200" kern="1200" dirty="0" smtClean="0">
                <a:solidFill>
                  <a:schemeClr val="tx1"/>
                </a:solidFill>
                <a:effectLst/>
                <a:latin typeface="+mn-lt"/>
                <a:ea typeface="+mn-ea"/>
                <a:cs typeface="+mn-cs"/>
              </a:rPr>
              <a:t>-trailers and cassettes. </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cargo securing of the CTUs on the sea vessel is done by the stevedores and/or the crew </a:t>
            </a:r>
            <a:r>
              <a:rPr lang="en-GB" sz="1200" i="1" kern="1200" dirty="0" err="1" smtClean="0">
                <a:solidFill>
                  <a:schemeClr val="tx1"/>
                </a:solidFill>
                <a:effectLst/>
                <a:latin typeface="+mn-lt"/>
                <a:ea typeface="+mn-ea"/>
                <a:cs typeface="+mn-cs"/>
              </a:rPr>
              <a:t>onboard</a:t>
            </a:r>
            <a:r>
              <a:rPr lang="en-GB" sz="1200" i="1" kern="1200" dirty="0" smtClean="0">
                <a:solidFill>
                  <a:schemeClr val="tx1"/>
                </a:solidFill>
                <a:effectLst/>
                <a:latin typeface="+mn-lt"/>
                <a:ea typeface="+mn-ea"/>
                <a:cs typeface="+mn-cs"/>
              </a:rPr>
              <a:t> the ship.</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 ship carrying packed cargo has a Cargo Securing Manual (CSM) which the stevedores and the ship personnel have to follow when stowing and securing lose cargo and the CTUs on board the sea vessel.</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17</a:t>
            </a:fld>
            <a:endParaRPr lang="en-US"/>
          </a:p>
        </p:txBody>
      </p:sp>
    </p:spTree>
    <p:extLst>
      <p:ext uri="{BB962C8B-B14F-4D97-AF65-F5344CB8AC3E}">
        <p14:creationId xmlns:p14="http://schemas.microsoft.com/office/powerpoint/2010/main" val="3098022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b="1" dirty="0" smtClean="0"/>
          </a:p>
          <a:p>
            <a:pPr eaLnBrk="1" hangingPunct="1">
              <a:spcBef>
                <a:spcPct val="0"/>
              </a:spcBef>
            </a:pPr>
            <a:r>
              <a:rPr lang="en-US" b="1" dirty="0" smtClean="0"/>
              <a:t>Acting</a:t>
            </a:r>
            <a:r>
              <a:rPr lang="en-US" b="1" baseline="0" dirty="0" smtClean="0"/>
              <a:t> forces</a:t>
            </a:r>
          </a:p>
          <a:p>
            <a:pPr eaLnBrk="1" hangingPunct="1">
              <a:spcBef>
                <a:spcPct val="0"/>
              </a:spcBef>
            </a:pPr>
            <a:endParaRPr lang="en-US" b="1" baseline="0" dirty="0" smtClean="0"/>
          </a:p>
          <a:p>
            <a:r>
              <a:rPr lang="en-GB" sz="1200" kern="1200" dirty="0" smtClean="0">
                <a:solidFill>
                  <a:schemeClr val="tx1"/>
                </a:solidFill>
                <a:effectLst/>
                <a:latin typeface="+mn-lt"/>
                <a:ea typeface="+mn-ea"/>
                <a:cs typeface="+mn-cs"/>
              </a:rPr>
              <a:t>At sea the vessel will move due to waves and swell. The magnitude of the motions is depending on the vessels sea keeping properties and the size of waves and swell. The larger the motions are the larger will the accelerations on board be. These accelerations can be calculated, which will be shown in the following.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vessel has the following six freedoms of motion, three rotational and three linear: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Roll, Pitch</a:t>
            </a:r>
            <a:r>
              <a:rPr lang="en-GB" sz="1200" kern="1200" dirty="0" smtClean="0">
                <a:solidFill>
                  <a:schemeClr val="tx1"/>
                </a:solidFill>
                <a:effectLst/>
                <a:latin typeface="+mn-lt"/>
                <a:ea typeface="+mn-ea"/>
                <a:cs typeface="+mn-cs"/>
              </a:rPr>
              <a:t> and </a:t>
            </a:r>
            <a:r>
              <a:rPr lang="en-GB" sz="1200" i="1" kern="1200" dirty="0" smtClean="0">
                <a:solidFill>
                  <a:schemeClr val="tx1"/>
                </a:solidFill>
                <a:effectLst/>
                <a:latin typeface="+mn-lt"/>
                <a:ea typeface="+mn-ea"/>
                <a:cs typeface="+mn-cs"/>
              </a:rPr>
              <a:t>Yaw</a:t>
            </a:r>
            <a:r>
              <a:rPr lang="en-GB" sz="1200" kern="1200" dirty="0" smtClean="0">
                <a:solidFill>
                  <a:schemeClr val="tx1"/>
                </a:solidFill>
                <a:effectLst/>
                <a:latin typeface="+mn-lt"/>
                <a:ea typeface="+mn-ea"/>
                <a:cs typeface="+mn-cs"/>
              </a:rPr>
              <a:t> as well as </a:t>
            </a:r>
            <a:r>
              <a:rPr lang="en-GB" sz="1200" i="1" kern="1200" dirty="0" smtClean="0">
                <a:solidFill>
                  <a:schemeClr val="tx1"/>
                </a:solidFill>
                <a:effectLst/>
                <a:latin typeface="+mn-lt"/>
                <a:ea typeface="+mn-ea"/>
                <a:cs typeface="+mn-cs"/>
              </a:rPr>
              <a:t>Sway, Surge</a:t>
            </a:r>
            <a:r>
              <a:rPr lang="en-GB" sz="1200" kern="1200" dirty="0" smtClean="0">
                <a:solidFill>
                  <a:schemeClr val="tx1"/>
                </a:solidFill>
                <a:effectLst/>
                <a:latin typeface="+mn-lt"/>
                <a:ea typeface="+mn-ea"/>
                <a:cs typeface="+mn-cs"/>
              </a:rPr>
              <a:t> and </a:t>
            </a:r>
            <a:r>
              <a:rPr lang="en-GB" sz="1200" i="1" kern="1200" dirty="0" smtClean="0">
                <a:solidFill>
                  <a:schemeClr val="tx1"/>
                </a:solidFill>
                <a:effectLst/>
                <a:latin typeface="+mn-lt"/>
                <a:ea typeface="+mn-ea"/>
                <a:cs typeface="+mn-cs"/>
              </a:rPr>
              <a:t>Heave</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Of these the roll, pitch and heave motions are the most well-known and also the motions giving the largest contributions to the accelerations and forces acting on the cargo on board.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eaLnBrk="1" hangingPunct="1">
              <a:spcBef>
                <a:spcPct val="0"/>
              </a:spcBef>
            </a:pPr>
            <a:endParaRPr lang="en-US" b="1"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18</a:t>
            </a:fld>
            <a:endParaRPr lang="en-US"/>
          </a:p>
        </p:txBody>
      </p:sp>
    </p:spTree>
    <p:extLst>
      <p:ext uri="{BB962C8B-B14F-4D97-AF65-F5344CB8AC3E}">
        <p14:creationId xmlns:p14="http://schemas.microsoft.com/office/powerpoint/2010/main" val="112958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6"/>
            <a:ext cx="5435600" cy="5000812"/>
          </a:xfrm>
          <a:noFill/>
        </p:spPr>
        <p:txBody>
          <a:bodyPr wrap="square" numCol="1" anchor="t" anchorCtr="0" compatLnSpc="1">
            <a:prstTxWarp prst="textNoShape">
              <a:avLst/>
            </a:prstTxWarp>
            <a:normAutofit fontScale="250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b="1" dirty="0" smtClean="0"/>
          </a:p>
          <a:p>
            <a:pPr eaLnBrk="1" hangingPunct="1">
              <a:spcBef>
                <a:spcPct val="0"/>
              </a:spcBef>
            </a:pPr>
            <a:r>
              <a:rPr lang="en-US" sz="4800" b="1" dirty="0" smtClean="0"/>
              <a:t>Acting</a:t>
            </a:r>
            <a:r>
              <a:rPr lang="en-US" sz="4800" b="1" baseline="0" dirty="0" smtClean="0"/>
              <a:t> forces</a:t>
            </a:r>
          </a:p>
          <a:p>
            <a:pPr eaLnBrk="1" hangingPunct="1">
              <a:spcBef>
                <a:spcPct val="0"/>
              </a:spcBef>
            </a:pPr>
            <a:endParaRPr lang="en-US" sz="4800" b="1" baseline="0" dirty="0" smtClean="0"/>
          </a:p>
          <a:p>
            <a:r>
              <a:rPr lang="en-GB" sz="4800" b="1" i="1" kern="1200" dirty="0" smtClean="0">
                <a:solidFill>
                  <a:schemeClr val="tx1"/>
                </a:solidFill>
                <a:effectLst/>
                <a:latin typeface="+mn-lt"/>
                <a:ea typeface="+mn-ea"/>
                <a:cs typeface="+mn-cs"/>
              </a:rPr>
              <a:t>Accelerations and mass forces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All objects are unwilling to change the speed or direction in which they are currently traveling. If you are riding a car down the street and suddenly brake, your body will try to continue forward in the original speed but is held back by the seat belt as the car is reducing its speed. During lift off, your body is pushed back into the seat, as the aircraft is accelerating. In these situations you are experiencing the mass force.</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A deceleration is a negative acceleration.  Accelerations may be expressed as g or m/s2.</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The mass force on an object is calculated by multiplying the weight, M, of the object with the acceleration, a, it is experiencing:</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F = M ∙ a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Mass forces may be expressed in </a:t>
            </a:r>
            <a:r>
              <a:rPr lang="en-GB" sz="4800" kern="1200" dirty="0" err="1" smtClean="0">
                <a:solidFill>
                  <a:schemeClr val="tx1"/>
                </a:solidFill>
                <a:effectLst/>
                <a:latin typeface="+mn-lt"/>
                <a:ea typeface="+mn-ea"/>
                <a:cs typeface="+mn-cs"/>
              </a:rPr>
              <a:t>kN</a:t>
            </a:r>
            <a:r>
              <a:rPr lang="en-GB" sz="4800" kern="1200" dirty="0" smtClean="0">
                <a:solidFill>
                  <a:schemeClr val="tx1"/>
                </a:solidFill>
                <a:effectLst/>
                <a:latin typeface="+mn-lt"/>
                <a:ea typeface="+mn-ea"/>
                <a:cs typeface="+mn-cs"/>
              </a:rPr>
              <a:t> or tons, where 1 ton </a:t>
            </a:r>
            <a:r>
              <a:rPr lang="en-GB" sz="4800" kern="1200" dirty="0" smtClean="0">
                <a:solidFill>
                  <a:schemeClr val="tx1"/>
                </a:solidFill>
                <a:effectLst/>
                <a:latin typeface="+mn-lt"/>
                <a:ea typeface="+mn-ea"/>
                <a:cs typeface="+mn-cs"/>
                <a:sym typeface="Symbol"/>
              </a:rPr>
              <a:t></a:t>
            </a:r>
            <a:r>
              <a:rPr lang="en-GB" sz="4800" kern="1200" dirty="0" smtClean="0">
                <a:solidFill>
                  <a:schemeClr val="tx1"/>
                </a:solidFill>
                <a:effectLst/>
                <a:latin typeface="+mn-lt"/>
                <a:ea typeface="+mn-ea"/>
                <a:cs typeface="+mn-cs"/>
              </a:rPr>
              <a:t> 10 Kn.</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r>
            <a:br>
              <a:rPr lang="en-GB" sz="4800" kern="1200" dirty="0" smtClean="0">
                <a:solidFill>
                  <a:schemeClr val="tx1"/>
                </a:solidFill>
                <a:effectLst/>
                <a:latin typeface="+mn-lt"/>
                <a:ea typeface="+mn-ea"/>
                <a:cs typeface="+mn-cs"/>
              </a:rPr>
            </a:b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If the mass is expressed in tons and the acceleration in g in the formula above, the resulting force will be expressed in tons.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If the mass is expressed in tons and the acceleration in m/s2 in the formula above, the resulting force will be expressed in </a:t>
            </a:r>
            <a:r>
              <a:rPr lang="en-GB" sz="4800" kern="1200" dirty="0" err="1" smtClean="0">
                <a:solidFill>
                  <a:schemeClr val="tx1"/>
                </a:solidFill>
                <a:effectLst/>
                <a:latin typeface="+mn-lt"/>
                <a:ea typeface="+mn-ea"/>
                <a:cs typeface="+mn-cs"/>
              </a:rPr>
              <a:t>kN.</a:t>
            </a:r>
            <a:r>
              <a:rPr lang="en-GB" sz="4800" kern="1200" dirty="0" smtClean="0">
                <a:solidFill>
                  <a:schemeClr val="tx1"/>
                </a:solidFill>
                <a:effectLst/>
                <a:latin typeface="+mn-lt"/>
                <a:ea typeface="+mn-ea"/>
                <a:cs typeface="+mn-cs"/>
              </a:rPr>
              <a:t> Due to waves, a vessel is constantly making smaller or greater changes in velocity and heading. Mass forces are therefore always acting on the cargo in different directions.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b="1" i="1" kern="1200" dirty="0" smtClean="0">
                <a:solidFill>
                  <a:schemeClr val="tx1"/>
                </a:solidFill>
                <a:effectLst/>
                <a:latin typeface="+mn-lt"/>
                <a:ea typeface="+mn-ea"/>
                <a:cs typeface="+mn-cs"/>
              </a:rPr>
              <a:t>Gravity</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Nature has provided us with a gift not often considered by people on earth.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This outmost important gift is called gravity and could be explained as a magnetic force constantly switched on. If someone could switch the gravity off, a complete mess would occur with everything flying around.</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By their pure mass, all objects are pulled downwards by gravity with a force of 1.0 g, which could also be expressed as an acceleration of 9.81 m/s2.</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Just as for mass forces, the force caused by gravity could be calculated by multiplying the weight, M, of an object with the acceleration of gravity:</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F = M ∙ 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If a vessel is heeling, gravity will try to slide the object downwards along the deck.</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The forces acting on cargo on board a vessel in waves have two components: a dynamic component from mass forces caused by accelerations and a static component caused by gravity.</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The designing stress for cargo securing at sea transport is found in the IMO/ILO/UN ECE guidelines for Packing of Cargo Transport Units.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b="1" i="1" kern="1200" dirty="0" smtClean="0">
                <a:solidFill>
                  <a:schemeClr val="tx1"/>
                </a:solidFill>
                <a:effectLst/>
                <a:latin typeface="+mn-lt"/>
                <a:ea typeface="+mn-ea"/>
                <a:cs typeface="+mn-cs"/>
              </a:rPr>
              <a:t>Sea areas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In Northern Europe the sea can be divided into three sea areas due to magnitude of the forces; A, B and C;</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Sea area A:	Baltic Sea to a border line </a:t>
            </a:r>
            <a:r>
              <a:rPr lang="en-GB" sz="4800" kern="1200" dirty="0" err="1" smtClean="0">
                <a:solidFill>
                  <a:schemeClr val="tx1"/>
                </a:solidFill>
                <a:effectLst/>
                <a:latin typeface="+mn-lt"/>
                <a:ea typeface="+mn-ea"/>
                <a:cs typeface="+mn-cs"/>
              </a:rPr>
              <a:t>Lysekil</a:t>
            </a:r>
            <a:r>
              <a:rPr lang="en-GB" sz="4800" kern="1200" dirty="0" smtClean="0">
                <a:solidFill>
                  <a:schemeClr val="tx1"/>
                </a:solidFill>
                <a:effectLst/>
                <a:latin typeface="+mn-lt"/>
                <a:ea typeface="+mn-ea"/>
                <a:cs typeface="+mn-cs"/>
              </a:rPr>
              <a:t>, Sweden - </a:t>
            </a:r>
            <a:r>
              <a:rPr lang="en-GB" sz="4800" kern="1200" dirty="0" err="1" smtClean="0">
                <a:solidFill>
                  <a:schemeClr val="tx1"/>
                </a:solidFill>
                <a:effectLst/>
                <a:latin typeface="+mn-lt"/>
                <a:ea typeface="+mn-ea"/>
                <a:cs typeface="+mn-cs"/>
              </a:rPr>
              <a:t>Skagen</a:t>
            </a:r>
            <a:r>
              <a:rPr lang="en-GB" sz="4800" kern="1200" dirty="0" smtClean="0">
                <a:solidFill>
                  <a:schemeClr val="tx1"/>
                </a:solidFill>
                <a:effectLst/>
                <a:latin typeface="+mn-lt"/>
                <a:ea typeface="+mn-ea"/>
                <a:cs typeface="+mn-cs"/>
              </a:rPr>
              <a:t>, Denmark</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Sea area B:	The middle North Sea and the English Channel or the Mediterranean.</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Sea area C:	Unrestricted waters.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The major forces acting on the cargo during a sea transport is when the wind and waves are coming in from the side and the ship starts to roll. In lengthways direction acting forces can be significant when the ship pitches but the magnitude is less than a heavy break for a road transport.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r>
            <a:br>
              <a:rPr lang="en-GB" sz="4800" kern="1200" dirty="0" smtClean="0">
                <a:solidFill>
                  <a:schemeClr val="tx1"/>
                </a:solidFill>
                <a:effectLst/>
                <a:latin typeface="+mn-lt"/>
                <a:ea typeface="+mn-ea"/>
                <a:cs typeface="+mn-cs"/>
              </a:rPr>
            </a:b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Sea Area 		Forwards	Backwards	Sideways</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A: Baltic Sea		0.3g (a)	0.3g (a)	0.5g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B: North Sea 		0.3g (b)	0.3g (b)	0.7g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C: Unrestricted	0.4g (c)	0.4g (c)	0.8g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1g = 9.81 m/s2</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Combined with static gravity force of 1.0g acting downwards and a dynamic variation of:</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0.5g</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0.7g</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0.8g</a:t>
            </a:r>
            <a:endParaRPr lang="sv-SE" sz="4800" kern="1200" dirty="0" smtClean="0">
              <a:solidFill>
                <a:schemeClr val="tx1"/>
              </a:solidFill>
              <a:effectLst/>
              <a:latin typeface="+mn-lt"/>
              <a:ea typeface="+mn-ea"/>
              <a:cs typeface="+mn-cs"/>
            </a:endParaRPr>
          </a:p>
          <a:p>
            <a:pPr rtl="0" eaLnBrk="1" fontAlgn="t" latinLnBrk="0" hangingPunct="1"/>
            <a:endParaRPr lang="sv-SE" sz="4800" dirty="0"/>
          </a:p>
          <a:p>
            <a:endParaRPr lang="en-GB" sz="4800" dirty="0"/>
          </a:p>
          <a:p>
            <a:pPr eaLnBrk="1" hangingPunct="1">
              <a:spcBef>
                <a:spcPct val="0"/>
              </a:spcBef>
            </a:pPr>
            <a:endParaRPr lang="en-US" sz="4800"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19</a:t>
            </a:fld>
            <a:endParaRPr lang="en-US"/>
          </a:p>
        </p:txBody>
      </p:sp>
    </p:spTree>
    <p:extLst>
      <p:ext uri="{BB962C8B-B14F-4D97-AF65-F5344CB8AC3E}">
        <p14:creationId xmlns:p14="http://schemas.microsoft.com/office/powerpoint/2010/main" val="199641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General</a:t>
            </a:r>
          </a:p>
          <a:p>
            <a:pPr eaLnBrk="1" hangingPunct="1">
              <a:spcBef>
                <a:spcPct val="0"/>
              </a:spcBef>
            </a:pPr>
            <a:endParaRPr lang="en-US" sz="1200" b="1" baseline="0" dirty="0" smtClean="0"/>
          </a:p>
          <a:p>
            <a:r>
              <a:rPr lang="en-GB" sz="1200" kern="1200" dirty="0" smtClean="0">
                <a:solidFill>
                  <a:schemeClr val="tx1"/>
                </a:solidFill>
                <a:effectLst/>
                <a:latin typeface="+mn-lt"/>
                <a:ea typeface="+mn-ea"/>
                <a:cs typeface="+mn-cs"/>
              </a:rPr>
              <a:t>Apart from some “sweet water sailors” almost all seafarers have </a:t>
            </a:r>
            <a:r>
              <a:rPr lang="en-GB" sz="1200" kern="1200" smtClean="0">
                <a:solidFill>
                  <a:schemeClr val="tx1"/>
                </a:solidFill>
                <a:effectLst/>
                <a:latin typeface="+mn-lt"/>
                <a:ea typeface="+mn-ea"/>
                <a:cs typeface="+mn-cs"/>
              </a:rPr>
              <a:t>been exposed to </a:t>
            </a:r>
            <a:r>
              <a:rPr lang="en-GB" sz="1200" kern="1200" dirty="0" smtClean="0">
                <a:solidFill>
                  <a:schemeClr val="tx1"/>
                </a:solidFill>
                <a:effectLst/>
                <a:latin typeface="+mn-lt"/>
                <a:ea typeface="+mn-ea"/>
                <a:cs typeface="+mn-cs"/>
              </a:rPr>
              <a:t>hard weather.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If the cargo is not properly stowed and secured when the ship starts to roll and pitch in hard weather it is obvious that the consequences can be dramatic.</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 severe weather conditions, if necessary, the speed should be reduced and the course be altered. Such precautions may decrease the level of stress, both to cargo and the ship’s structure, by avoiding large movements and heavy exposure to green sea on deck.</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a:t>
            </a:fld>
            <a:endParaRPr lang="en-US"/>
          </a:p>
        </p:txBody>
      </p:sp>
    </p:spTree>
    <p:extLst>
      <p:ext uri="{BB962C8B-B14F-4D97-AF65-F5344CB8AC3E}">
        <p14:creationId xmlns:p14="http://schemas.microsoft.com/office/powerpoint/2010/main" val="1614661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6"/>
            <a:ext cx="5435600" cy="3200612"/>
          </a:xfrm>
          <a:noFill/>
        </p:spPr>
        <p:txBody>
          <a:bodyPr wrap="square" numCol="1" anchor="t" anchorCtr="0" compatLnSpc="1">
            <a:prstTxWarp prst="textNoShape">
              <a:avLst/>
            </a:prstTxWarp>
            <a:normAutofit fontScale="400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b="1" dirty="0" smtClean="0"/>
          </a:p>
          <a:p>
            <a:pPr eaLnBrk="1" hangingPunct="1">
              <a:spcBef>
                <a:spcPct val="0"/>
              </a:spcBef>
            </a:pPr>
            <a:r>
              <a:rPr lang="en-US" sz="4800" b="1" dirty="0" smtClean="0">
                <a:solidFill>
                  <a:schemeClr val="tx2"/>
                </a:solidFill>
              </a:rPr>
              <a:t>Securing in CTUs – Securing methods</a:t>
            </a:r>
          </a:p>
          <a:p>
            <a:pPr eaLnBrk="1" hangingPunct="1">
              <a:spcBef>
                <a:spcPct val="0"/>
              </a:spcBef>
            </a:pPr>
            <a:endParaRPr lang="en-US" sz="4800" b="1" baseline="0" dirty="0" smtClean="0"/>
          </a:p>
          <a:p>
            <a:r>
              <a:rPr lang="en-GB" sz="1200" kern="1200" dirty="0" smtClean="0">
                <a:solidFill>
                  <a:schemeClr val="tx1"/>
                </a:solidFill>
                <a:effectLst/>
                <a:latin typeface="+mn-lt"/>
                <a:ea typeface="+mn-ea"/>
                <a:cs typeface="+mn-cs"/>
              </a:rPr>
              <a:t>The picture shows different securing methods. The basic method is blocking with or without any securing devices. When the blocking is not enough to prevent the cargo from sliding and tipping the next step is either to complement the blocking with lashing or to secure with lashings only.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Locking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Locking of freight containers to the vehicle or seagoing vessel by twist-locks is a typical way of locking.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Blocking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Blocking against parts of the vehicle signifies that the load is placed in close contact with the headboard or the sideboards. If the load consists of several cargo units they must be packed together as close as possible. Void spaces can occur, due to the shape of the goods and these should be filled out with pallets,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etc.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Blocking is first of all a method to prevent cargo from sliding, but if the blocking reaches up to or above the cargo’s centre of gravity it also prevents tipping. Blocking should be used as far as possible.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Top-over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standard EN 12195-1 top-over lashing is mentioned as friction lashing. The top-over lashing is placed over the cargo and the purpose is to raise the pressure between the cargo and the platform in order to increase the force of friction. This is a good cargo securing method, but it has an important limitation. The lashing is most efficient if the angle between the loading platform and the lashing is 90</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If the angle diminishes the lashing loses effect. The values in the Quick Lashing Guide are valid for angles between 75-90</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At angles between 30-75</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the number of lashing must be doubled. If the angle is under 30</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another lashing method should be chosen.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positioning of the lashing is critical too, primarily for the possibility to prevent tipping forwards/backwards. When a lashing is used it must be placed over the centre of the load.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Loop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pair of loop-lashings prevents the cargo from sliding and tipping sideways. Minimum one pair of loop lashings per section should be used. When long cargo sections are secured with loop lashings at least two pair of loop lashing should be used to prevent the cargo from twisting.</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Spring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spring lashing is mainly used to prevent cargo from sliding and tipping in the forward or backward direction and can solve many loading problems, in particular when cargo is loaded in a second non- blocked layer. Often the load in the upper layer must be placed away from the headboard in order to not exceed the limits of axle pressure. A spring lashing is then a good solution.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spring lashing can be made in various manners, but common is that the angle between the lashing and the platform bed should be as low as possible. A spring lashing rapidly loses its effect when the angle is greater. The tables in the Quick Lashing Guides are valid for an angle of maximum 45</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Straight lashing (cross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standard EN 12195-1 straight lashing is mentioned under the section direct lashing as slope or diagonal lashing. This type of lashing is used primarily on larger machinery and cargo where you can attach the lashing directly to the cargo. A straight lashing prevents both sliding and tipping. Depending on the angle between the securing point on the cargo and the securing point on the platform, the effect to prevent tipping is different to that of sliding.</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20</a:t>
            </a:fld>
            <a:endParaRPr lang="en-US"/>
          </a:p>
        </p:txBody>
      </p:sp>
    </p:spTree>
    <p:extLst>
      <p:ext uri="{BB962C8B-B14F-4D97-AF65-F5344CB8AC3E}">
        <p14:creationId xmlns:p14="http://schemas.microsoft.com/office/powerpoint/2010/main" val="2248496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Lengthways</a:t>
            </a:r>
          </a:p>
          <a:p>
            <a:pPr eaLnBrk="1" hangingPunct="1">
              <a:spcBef>
                <a:spcPct val="0"/>
              </a:spcBef>
            </a:pPr>
            <a:endParaRPr lang="en-US" sz="1200" b="1" dirty="0" smtClean="0"/>
          </a:p>
          <a:p>
            <a:r>
              <a:rPr lang="en-GB" sz="1200" kern="1200" dirty="0" smtClean="0">
                <a:solidFill>
                  <a:schemeClr val="tx1"/>
                </a:solidFill>
                <a:effectLst/>
                <a:latin typeface="+mn-lt"/>
                <a:ea typeface="+mn-ea"/>
                <a:cs typeface="+mn-cs"/>
              </a:rPr>
              <a:t>The best way to prevent forward movements is to block all packages with a tight stow from the headboard and backwards. If the packages are at least bottom blocked they are prevented from sliding and if the blocking reaches up to the centre of gravity they are also prevented from tipping.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blocking can be arranged by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Firm structures of the CTU e.g. support from headboard, drop sides, container end walls etc. </a:t>
            </a:r>
            <a:r>
              <a:rPr lang="en-GB" sz="1200" i="1" kern="1200" dirty="0" smtClean="0">
                <a:solidFill>
                  <a:schemeClr val="tx1"/>
                </a:solidFill>
                <a:effectLst/>
                <a:latin typeface="+mn-lt"/>
                <a:ea typeface="+mn-ea"/>
                <a:cs typeface="+mn-cs"/>
              </a:rPr>
              <a:t>Note</a:t>
            </a:r>
            <a:r>
              <a:rPr lang="en-GB" sz="1200" kern="1200" dirty="0" smtClean="0">
                <a:solidFill>
                  <a:schemeClr val="tx1"/>
                </a:solidFill>
                <a:effectLst/>
                <a:latin typeface="+mn-lt"/>
                <a:ea typeface="+mn-ea"/>
                <a:cs typeface="+mn-cs"/>
              </a:rPr>
              <a:t> some countries require that the strength of superstructure is guaranteed by a certificate from the manufacturer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Boards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Empty pallets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Other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Threshold made of other packages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H-bracing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Wooden battens</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21</a:t>
            </a:fld>
            <a:endParaRPr lang="en-US"/>
          </a:p>
        </p:txBody>
      </p:sp>
    </p:spTree>
    <p:extLst>
      <p:ext uri="{BB962C8B-B14F-4D97-AF65-F5344CB8AC3E}">
        <p14:creationId xmlns:p14="http://schemas.microsoft.com/office/powerpoint/2010/main" val="2774459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Lengthways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Examples of securing by blocking in lengthways direction</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bars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H-braces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empty pallets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wooden battens (H-brace)</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the cargo itself</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22</a:t>
            </a:fld>
            <a:endParaRPr lang="en-US"/>
          </a:p>
        </p:txBody>
      </p:sp>
    </p:spTree>
    <p:extLst>
      <p:ext uri="{BB962C8B-B14F-4D97-AF65-F5344CB8AC3E}">
        <p14:creationId xmlns:p14="http://schemas.microsoft.com/office/powerpoint/2010/main" val="2686061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Lengthways</a:t>
            </a:r>
          </a:p>
          <a:p>
            <a:pPr eaLnBrk="1" hangingPunct="1">
              <a:spcBef>
                <a:spcPct val="0"/>
              </a:spcBef>
            </a:pPr>
            <a:endParaRPr lang="en-US" sz="1200" dirty="0" smtClean="0"/>
          </a:p>
          <a:p>
            <a:r>
              <a:rPr lang="en-GB" sz="1200" kern="1200" dirty="0" smtClean="0">
                <a:solidFill>
                  <a:schemeClr val="tx1"/>
                </a:solidFill>
                <a:effectLst/>
                <a:latin typeface="+mn-lt"/>
                <a:ea typeface="+mn-ea"/>
                <a:cs typeface="+mn-cs"/>
              </a:rPr>
              <a:t>If blocking cannot be sufficiently arranged, the cargo can be secured by complementary lashings or by lashings only.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Top-over lashings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top-over lashings run from side to side over the load. The top-over lashing is most efficient if the angle between the loading platform and the upright part of the lashing is close to 90°. If this angle diminishes the lashing loses effect.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Quick Lashing Guides, the number of lashings is calculated for an angle between 90° and 75°. At angles between 75° and 30° the number of lashings must be doubled. If the angle is less than 30° the lashing has almost no effect and another securing method must be used.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prevent longitudinal tipping, the lashings should be placed symmetrically.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Spring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spring lashing is used to block the load in the forward or backward direction and can solve many loading problems. In the Quick Lashing Guides, the number of lashings is calculated for an angle between the platform and spring lashing of maximum 45°.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Straight lashing – Cross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type of lashing is used primarily on larger machineries and cargoes where the lashing can be attached directly to the cargo. This lashing can prevent both sliding and tipping. Depending on the angle between the attachment point on the cargo and the attachment point on the floor, the effect to prevent tipping is different to that of sliding. If the lashings are put crossways (cross lashing) it is of utmost importance that the cross is located over the centre of gravity of the cargo - otherwise the lashings may help the cargo to tip over. In the Quick Lashing Guides, the number of lashings is calculated for horizontal and vertical angles between 30° and 60°.</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23</a:t>
            </a:fld>
            <a:endParaRPr lang="en-US"/>
          </a:p>
        </p:txBody>
      </p:sp>
    </p:spTree>
    <p:extLst>
      <p:ext uri="{BB962C8B-B14F-4D97-AF65-F5344CB8AC3E}">
        <p14:creationId xmlns:p14="http://schemas.microsoft.com/office/powerpoint/2010/main" val="4271638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Sideways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The possibility to block cargo sideways is depending on the strength of the superstructure of the cargo transport unit. If the void space is too large, depending on national regulations, it can be filled out by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Other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Empty pallets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(air bags) or other suitable means.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Wooden battens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Stanchions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cargo can alternatively also be supported by vertical bars for limited weights.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Blocking against parts of the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Blocking against parts of the CTU signifies that the load is placed in close contact with the headboard, sideboards or walls. Where cargo of regular shape and size is loaded, a tight stow from wall to wall should be sought. However, in many instances some void space may occur. If the space between the packages is too large, then the stow should be secured by using empty pallets,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folded cardboard, air bags or other suitable materials. All unnecessary empty spaces must be avoided and that becomes more important with increased weight.</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Blocking by timber chocking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load must at times, due to its form or weight, be placed in a position on the platform away from the headboard, sideboard or walls. Then a construction of timber chocking and nailed battens can be used to prevent the load from sliding. For road transports the dimensions and number of the battens are to be estimated to bear the whole weight forward, half the weight backwards and to the sides.</a:t>
            </a:r>
            <a:endParaRPr lang="en-GB" sz="1200" dirty="0" smtClean="0">
              <a:solidFill>
                <a:srgbClr val="231F20"/>
              </a:solidFill>
              <a:cs typeface="Times New Roman" pitchFamily="18" charset="0"/>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24</a:t>
            </a:fld>
            <a:endParaRPr lang="en-US"/>
          </a:p>
        </p:txBody>
      </p:sp>
    </p:spTree>
    <p:extLst>
      <p:ext uri="{BB962C8B-B14F-4D97-AF65-F5344CB8AC3E}">
        <p14:creationId xmlns:p14="http://schemas.microsoft.com/office/powerpoint/2010/main" val="3131339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Sideways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Examples of securing by blocking in sideways direction</a:t>
            </a:r>
            <a:endParaRPr lang="sv-SE"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other cargo</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other cargo</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a:t>
            </a:r>
            <a:r>
              <a:rPr lang="en-US" sz="1200" kern="1200" dirty="0" err="1" smtClean="0">
                <a:solidFill>
                  <a:schemeClr val="tx1"/>
                </a:solidFill>
                <a:effectLst/>
                <a:latin typeface="+mn-lt"/>
                <a:ea typeface="+mn-ea"/>
                <a:cs typeface="+mn-cs"/>
              </a:rPr>
              <a:t>dunnage</a:t>
            </a:r>
            <a:r>
              <a:rPr lang="en-US" sz="1200" kern="1200" dirty="0" smtClean="0">
                <a:solidFill>
                  <a:schemeClr val="tx1"/>
                </a:solidFill>
                <a:effectLst/>
                <a:latin typeface="+mn-lt"/>
                <a:ea typeface="+mn-ea"/>
                <a:cs typeface="+mn-cs"/>
              </a:rPr>
              <a:t> bag</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wooden battens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empty pallets</a:t>
            </a:r>
            <a:endParaRPr lang="sv-SE"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Blocking by wooden battens</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25</a:t>
            </a:fld>
            <a:endParaRPr lang="en-US"/>
          </a:p>
        </p:txBody>
      </p:sp>
    </p:spTree>
    <p:extLst>
      <p:ext uri="{BB962C8B-B14F-4D97-AF65-F5344CB8AC3E}">
        <p14:creationId xmlns:p14="http://schemas.microsoft.com/office/powerpoint/2010/main" val="3126385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Sideways</a:t>
            </a:r>
          </a:p>
          <a:p>
            <a:pPr eaLnBrk="1" hangingPunct="1">
              <a:spcBef>
                <a:spcPct val="0"/>
              </a:spcBef>
            </a:pPr>
            <a:endParaRPr lang="en-US" dirty="0" smtClean="0"/>
          </a:p>
          <a:p>
            <a:r>
              <a:rPr lang="en-GB" sz="1200" b="1" i="1" kern="1200" dirty="0" err="1" smtClean="0">
                <a:solidFill>
                  <a:schemeClr val="tx1"/>
                </a:solidFill>
                <a:effectLst/>
                <a:latin typeface="+mn-lt"/>
                <a:ea typeface="+mn-ea"/>
                <a:cs typeface="+mn-cs"/>
              </a:rPr>
              <a:t>Dunnage</a:t>
            </a:r>
            <a:r>
              <a:rPr lang="en-GB" sz="1200" b="1" i="1" kern="1200" dirty="0" smtClean="0">
                <a:solidFill>
                  <a:schemeClr val="tx1"/>
                </a:solidFill>
                <a:effectLst/>
                <a:latin typeface="+mn-lt"/>
                <a:ea typeface="+mn-ea"/>
                <a:cs typeface="+mn-cs"/>
              </a:rPr>
              <a:t> bags (air bags)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CTU has strong sides/walls, air bags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can be used. They are very efficient but may damage the cargo, sideboards or walls if the air bags are blown up too much. The air pressure must not be more than recommended by the manufacturer. </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26</a:t>
            </a:fld>
            <a:endParaRPr lang="en-US"/>
          </a:p>
        </p:txBody>
      </p:sp>
    </p:spTree>
    <p:extLst>
      <p:ext uri="{BB962C8B-B14F-4D97-AF65-F5344CB8AC3E}">
        <p14:creationId xmlns:p14="http://schemas.microsoft.com/office/powerpoint/2010/main" val="424598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Sideways</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If blocking cannot be sufficiently arranged, the cargo can be secured by complementary lashings or by lashings only.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Top-over lashings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top-over lashings run from side to side over the load. The top-over lashing is most efficient if the angle between the loading platform and the upright part of the lashing is close to 90°. If this angle diminishes the lashing loses effect.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Quick Lashing Guides, the number of lashings is calculated for an angle between 90° and 75°. At angles between 75° and 30° the number of lashings must be doubled. If the angle is less than 30° the lashing has almost no effect and another securing method must be used.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prevent longitudinal tipping, the lashings should be placed symmetrically.</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Loop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Loop lashing is not just a single lashing. They are used in pairs to be effective – one loop around the load from each side of the platform – and they are very effective to prevent sliding and tipping. Furthermore, they must be accompanied by securing in the forward/backward directions. Each cargo section must be secured with at least two pairs of lashings in order to not twist. If the different cargo sections are supporting each other and thereby stop twisting, only one loop lashing may be needed per section of cargo.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Straight lashing – Cross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type of lashing is used primarily on larger machineries and cargoes where the lashing can be attached directly to the cargo. This lashing can prevent both sliding and tipping. Depending on the angle between the attachment point on the cargo and the attachment point on the floor, the effect to prevent tipping is different to that of sliding. If the lashings are put crossways (cross lashing) it is of utmost importance that the cross is located over the centre of gravity of the cargo - otherwise the lashings may help the cargo to tip over. In the Quick Lashing Guides, the number of lashings is calculated for horizontal and vertical angles between 30° and 60°.</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27</a:t>
            </a:fld>
            <a:endParaRPr lang="en-US"/>
          </a:p>
        </p:txBody>
      </p:sp>
    </p:spTree>
    <p:extLst>
      <p:ext uri="{BB962C8B-B14F-4D97-AF65-F5344CB8AC3E}">
        <p14:creationId xmlns:p14="http://schemas.microsoft.com/office/powerpoint/2010/main" val="3163113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End Section</a:t>
            </a:r>
          </a:p>
          <a:p>
            <a:pPr eaLnBrk="1" hangingPunct="1">
              <a:spcBef>
                <a:spcPct val="0"/>
              </a:spcBef>
            </a:pPr>
            <a:endParaRPr lang="en-US" dirty="0" smtClean="0"/>
          </a:p>
          <a:p>
            <a:r>
              <a:rPr lang="en-GB" sz="1200" kern="1200" dirty="0" smtClean="0">
                <a:solidFill>
                  <a:schemeClr val="tx1"/>
                </a:solidFill>
                <a:effectLst/>
                <a:latin typeface="+mn-lt"/>
                <a:ea typeface="+mn-ea"/>
                <a:cs typeface="+mn-cs"/>
              </a:rPr>
              <a:t>All personnel unloading cargo are exposed to danger if the cargo has shifted in the CTU during the transport. This is in fact the most common reason for injuries, sometimes fatal, caused by insufficient cargo securing. When loading, all packages have to be secured in such a way they don´t fall out when the doors are opened.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end section in a container load has to be secured by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Wooden battens or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Boards or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Empty pallets</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28</a:t>
            </a:fld>
            <a:endParaRPr lang="en-US"/>
          </a:p>
        </p:txBody>
      </p:sp>
    </p:spTree>
    <p:extLst>
      <p:ext uri="{BB962C8B-B14F-4D97-AF65-F5344CB8AC3E}">
        <p14:creationId xmlns:p14="http://schemas.microsoft.com/office/powerpoint/2010/main" val="1310228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in Different Directions – End Section</a:t>
            </a:r>
          </a:p>
          <a:p>
            <a:pPr eaLnBrk="1" hangingPunct="1">
              <a:spcBef>
                <a:spcPct val="0"/>
              </a:spcBef>
            </a:pPr>
            <a:endParaRPr lang="en-US" dirty="0" smtClean="0"/>
          </a:p>
          <a:p>
            <a:r>
              <a:rPr lang="en-US" sz="1200" kern="1200" dirty="0" smtClean="0">
                <a:solidFill>
                  <a:schemeClr val="tx1"/>
                </a:solidFill>
                <a:effectLst/>
                <a:latin typeface="+mn-lt"/>
                <a:ea typeface="+mn-ea"/>
                <a:cs typeface="+mn-cs"/>
              </a:rPr>
              <a:t>During the voyage the cargo can move and build up a high pressure in the </a:t>
            </a:r>
            <a:r>
              <a:rPr lang="en-US" sz="1200" kern="1200" dirty="0" err="1" smtClean="0">
                <a:solidFill>
                  <a:schemeClr val="tx1"/>
                </a:solidFill>
                <a:effectLst/>
                <a:latin typeface="+mn-lt"/>
                <a:ea typeface="+mn-ea"/>
                <a:cs typeface="+mn-cs"/>
              </a:rPr>
              <a:t>dunnage</a:t>
            </a:r>
            <a:r>
              <a:rPr lang="en-US" sz="1200" kern="1200" dirty="0" smtClean="0">
                <a:solidFill>
                  <a:schemeClr val="tx1"/>
                </a:solidFill>
                <a:effectLst/>
                <a:latin typeface="+mn-lt"/>
                <a:ea typeface="+mn-ea"/>
                <a:cs typeface="+mn-cs"/>
              </a:rPr>
              <a:t> bags. If the </a:t>
            </a:r>
            <a:r>
              <a:rPr lang="en-US" sz="1200" kern="1200" dirty="0" err="1" smtClean="0">
                <a:solidFill>
                  <a:schemeClr val="tx1"/>
                </a:solidFill>
                <a:effectLst/>
                <a:latin typeface="+mn-lt"/>
                <a:ea typeface="+mn-ea"/>
                <a:cs typeface="+mn-cs"/>
              </a:rPr>
              <a:t>dunnage</a:t>
            </a:r>
            <a:r>
              <a:rPr lang="en-US" sz="1200" kern="1200" dirty="0" smtClean="0">
                <a:solidFill>
                  <a:schemeClr val="tx1"/>
                </a:solidFill>
                <a:effectLst/>
                <a:latin typeface="+mn-lt"/>
                <a:ea typeface="+mn-ea"/>
                <a:cs typeface="+mn-cs"/>
              </a:rPr>
              <a:t> is placed against the doors of the CTU, the doors can more or less blast up in the face of the personnel opening them. Therefore:</a:t>
            </a:r>
            <a:endParaRPr lang="sv-SE" sz="120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Note – Don’t use </a:t>
            </a:r>
            <a:r>
              <a:rPr lang="en-GB" sz="1200" b="1" i="1" kern="1200" dirty="0" err="1" smtClean="0">
                <a:solidFill>
                  <a:schemeClr val="tx1"/>
                </a:solidFill>
                <a:effectLst/>
                <a:latin typeface="+mn-lt"/>
                <a:ea typeface="+mn-ea"/>
                <a:cs typeface="+mn-cs"/>
              </a:rPr>
              <a:t>dunnage</a:t>
            </a:r>
            <a:r>
              <a:rPr lang="en-GB" sz="1200" b="1" i="1" kern="1200" dirty="0" smtClean="0">
                <a:solidFill>
                  <a:schemeClr val="tx1"/>
                </a:solidFill>
                <a:effectLst/>
                <a:latin typeface="+mn-lt"/>
                <a:ea typeface="+mn-ea"/>
                <a:cs typeface="+mn-cs"/>
              </a:rPr>
              <a:t> bags directly against container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Instead use wooden battens against the doors or place the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between the last and the second last section</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29</a:t>
            </a:fld>
            <a:endParaRPr lang="en-US"/>
          </a:p>
        </p:txBody>
      </p:sp>
    </p:spTree>
    <p:extLst>
      <p:ext uri="{BB962C8B-B14F-4D97-AF65-F5344CB8AC3E}">
        <p14:creationId xmlns:p14="http://schemas.microsoft.com/office/powerpoint/2010/main" val="68815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Typical factors for Sea Transport</a:t>
            </a: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p>
          <a:p>
            <a:r>
              <a:rPr lang="en-GB" sz="1200" kern="1200" dirty="0" smtClean="0">
                <a:solidFill>
                  <a:schemeClr val="tx1"/>
                </a:solidFill>
                <a:effectLst/>
                <a:latin typeface="+mn-lt"/>
                <a:ea typeface="+mn-ea"/>
                <a:cs typeface="+mn-cs"/>
              </a:rPr>
              <a:t>Typical factors for a sea transport are: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side forces can be large due to rolling e.g. everyone who has been out on a ship in heavy weather has an experience of the difficulties of standing still when the ship starts to roll.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motions on sea can decrease the impact of the gravity force.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Large acting forces can occur over a long period of time e.g. the time for a ship voyage from Europe to Eastern Asia is over two weeks.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lot of heavy cargo is handled by sea transports e.g. steel coils, machineries etc. if they come loose the consequences can be fatal.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lot of cargo is handled on the same vessel e.g. a large container vessel has a capacity of over 14 000 TEU (Twenty foot Equivalent Unit) with a cargo value of over ½ billon 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Even if the risk of cargo shifting is well known amongst seafarers, major accidents repeatedly occur on the oceans and the fact is that cargo shifting and operational faults represent the highest portion of the total loss of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-vessels.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As can be seen from statistics from a classification society up to 43% of total losses of </a:t>
            </a:r>
            <a:r>
              <a:rPr lang="en-GB" sz="1200" kern="1200" dirty="0" err="1" smtClean="0">
                <a:solidFill>
                  <a:schemeClr val="tx1"/>
                </a:solidFill>
                <a:effectLst/>
                <a:latin typeface="+mn-lt"/>
                <a:ea typeface="+mn-ea"/>
                <a:cs typeface="+mn-cs"/>
              </a:rPr>
              <a:t>RoRo</a:t>
            </a:r>
            <a:r>
              <a:rPr lang="en-GB" sz="1200" kern="1200" dirty="0" smtClean="0">
                <a:solidFill>
                  <a:schemeClr val="tx1"/>
                </a:solidFill>
                <a:effectLst/>
                <a:latin typeface="+mn-lt"/>
                <a:ea typeface="+mn-ea"/>
                <a:cs typeface="+mn-cs"/>
              </a:rPr>
              <a:t>-vessels during a certain period of time were due to shift of cargo and operational faults.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accidents might in many cases be explained by both unawareness and lack of education amongst crewmembers but may also be explained by factors that could not have been foreseen or predicted by the seafarers.</a:t>
            </a:r>
            <a:endParaRPr lang="sv-SE"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t/>
            </a:r>
            <a:br>
              <a:rPr lang="en-GB" dirty="0" smtClean="0"/>
            </a:b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a:t>
            </a:fld>
            <a:endParaRPr lang="en-US"/>
          </a:p>
        </p:txBody>
      </p:sp>
    </p:spTree>
    <p:extLst>
      <p:ext uri="{BB962C8B-B14F-4D97-AF65-F5344CB8AC3E}">
        <p14:creationId xmlns:p14="http://schemas.microsoft.com/office/powerpoint/2010/main" val="1689626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Load</a:t>
            </a:r>
            <a:r>
              <a:rPr lang="en-US" sz="1200" b="1" baseline="0" dirty="0" smtClean="0"/>
              <a:t> Distribution</a:t>
            </a:r>
            <a:endParaRPr lang="en-US" sz="1200" b="1" dirty="0" smtClean="0"/>
          </a:p>
          <a:p>
            <a:pPr eaLnBrk="1" hangingPunct="1">
              <a:spcBef>
                <a:spcPct val="0"/>
              </a:spcBef>
            </a:pPr>
            <a:endParaRPr lang="en-US" dirty="0" smtClean="0"/>
          </a:p>
          <a:p>
            <a:r>
              <a:rPr lang="en-US" sz="1200" kern="1200" dirty="0" smtClean="0">
                <a:solidFill>
                  <a:schemeClr val="tx1"/>
                </a:solidFill>
                <a:effectLst/>
                <a:latin typeface="+mn-lt"/>
                <a:ea typeface="+mn-ea"/>
                <a:cs typeface="+mn-cs"/>
              </a:rPr>
              <a:t>There is no standard or regulation for the load distribution in a CTU (container) but a thumb rule is:</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 container the distribution of cargo weight must be maximum 60% in one half of the container and minimum 40% in the second half. This is valid both in longitudinal and transverse directions.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a 20 foot container the centre of gravity can be off the geometrical centre by ± 30 cm and ± 60 cm in a 40 foot container.  When the loader have reached the middle</a:t>
            </a:r>
            <a:r>
              <a:rPr lang="en-US" sz="1200" kern="1200" dirty="0" smtClean="0">
                <a:solidFill>
                  <a:schemeClr val="tx1"/>
                </a:solidFill>
                <a:effectLst/>
                <a:latin typeface="+mn-lt"/>
                <a:ea typeface="+mn-ea"/>
                <a:cs typeface="+mn-cs"/>
              </a:rPr>
              <a:t> of the container a tip is to stop loading and sum the weight of the packages loaded. The weight shall not exceed 60 % of the total weight.</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30</a:t>
            </a:fld>
            <a:endParaRPr lang="en-US"/>
          </a:p>
        </p:txBody>
      </p:sp>
    </p:spTree>
    <p:extLst>
      <p:ext uri="{BB962C8B-B14F-4D97-AF65-F5344CB8AC3E}">
        <p14:creationId xmlns:p14="http://schemas.microsoft.com/office/powerpoint/2010/main" val="1376345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7"/>
            <a:ext cx="5435600" cy="3344627"/>
          </a:xfrm>
          <a:noFill/>
        </p:spPr>
        <p:txBody>
          <a:bodyPr wrap="square" numCol="1" anchor="t" anchorCtr="0" compatLnSpc="1">
            <a:prstTxWarp prst="textNoShape">
              <a:avLst/>
            </a:prstTxWarp>
            <a:normAutofit fontScale="250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dirty="0" smtClean="0"/>
          </a:p>
          <a:p>
            <a:pPr eaLnBrk="1" hangingPunct="1">
              <a:spcBef>
                <a:spcPct val="0"/>
              </a:spcBef>
            </a:pPr>
            <a:r>
              <a:rPr lang="en-US" sz="4800" b="1" dirty="0" smtClean="0"/>
              <a:t>Securing Steel Products</a:t>
            </a:r>
          </a:p>
          <a:p>
            <a:pPr eaLnBrk="1" hangingPunct="1">
              <a:spcBef>
                <a:spcPct val="0"/>
              </a:spcBef>
            </a:pPr>
            <a:endParaRPr lang="en-US" sz="4800" b="1" kern="1200" dirty="0" smtClean="0">
              <a:solidFill>
                <a:schemeClr val="tx1"/>
              </a:solidFill>
              <a:effectLst/>
            </a:endParaRPr>
          </a:p>
          <a:p>
            <a:r>
              <a:rPr lang="en-GB" sz="1200" b="1" i="1" kern="1200" dirty="0" smtClean="0">
                <a:solidFill>
                  <a:schemeClr val="tx1"/>
                </a:solidFill>
                <a:effectLst/>
                <a:latin typeface="+mn-lt"/>
                <a:ea typeface="+mn-ea"/>
                <a:cs typeface="+mn-cs"/>
              </a:rPr>
              <a:t>Steel coils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Coils, steel or other metals, can be transported laying on the end or standing on the roll. Contrarily to paper reels, coils transported on the roll are called “standing” and coils transported on the ends are called “lying”. However, this may differ between steelworks depending on the widths and diameters of the produced coils.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Lying coils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coils should be placed close together on a surface with a high coefficient of friction. Depending on the number of coils and their sizes, it may be necessary to place them in groups on the CTU to obtain good weight distribution.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coils should be bottom blocked and secured by top-over lashings with heavy edge protectors. It may be necessary to attach spring lashings in both travelling directions.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If the cargo is placed in groups, each group should be individually secured.</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Standing coils </a:t>
            </a:r>
            <a:endParaRPr lang="sv-SE"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Narrow standing coils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Due to the weight distribution, the coils are spread out on the platform. Many coils are transported completely covered with closed centre cores. To be able to secure coils with closed cores efficiently, they should be placed with the axes along the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Longitudinal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at the bottom of the coils prevents sliding forwards and backwards both at braking and shunting. Long battens on top of the coils secured by loop lashings prevent tipping longitudinally.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One pair of loop lashings per coil secured to the sides of the CTU prevents the coils from sliding or rolling transversally. The loop lashings are designed for the stress that may occur during the transportation. This means that the strongest lashings are required at sea transport in area C. </a:t>
            </a:r>
            <a:endParaRPr lang="sv-SE"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Wide standing coils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Wide standing coils can be loaded and secured in the same way as narrow coils. Since wide coils are often heavy, the longitudinal distance between them can be large. To minimise the risk of cracking the blocking battens, the top as well as the bottom batten is supported to the platform floor. The horizontal battens and the supports should be nailed to the floor of the CTU. Double pairs of loop lashings may be required to secure the coils transversally.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Standing coils with open cores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Standing coils with open cores can be loaded and secured according to the same principles as for coils with closed cores.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general, lashings applied through the centre of the coils should be performed with chain or wire. Web lashings are easily damaged by the sharp steel edges and should be avoided or carefully protected.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Rod wire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Rod wire is mostly transported in coils, packed to large units of 4-6 wire coils in each. Even if the coils may seem rigid during loading, they may act like living snakes during transport. The coils should if possible be placed in rows with the centre axis longitudinally to the load carrier. The different rows are lashed together in sections. One loop lashing is used from each side of the section, secured to the platform bed on each side and through the centre of the opposite coil.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Rod wire is often loaded by forklifts equipped with a pole. Loading to trailers is often performed from the side demanding another cargo securing method. The rod wire can be loaded in individual heaps to meet the weight distribution required in the trailer. To prevent movements forwards and backwards, battens are nailed in front of and behind each section of the rod wire. The sections are lashed together and secured to the cargo transport unit. The best way to prevent the wire coils from tipping sideways is to use centre stanchions.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rod wire can also be spread into two rows on the platform. In this case, blocking battens are placed along the sides of the wire coils. Loop lashings are attached to either side to prevent tipping sideways. At the rear end a bar or wedge is placed.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weight capacity and width of the trailer admit, the number of coils can be increased to three in some of the sections. In some cases the coils are too wide to be loaded three per cross section. In this case some coils are loaded in an upper layer. These coils are carefully secured to the coils in the bottom layer. At sections with two layers, the loop lashings are attached to the coils in the upper layer as extra support.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containers the rod wire is loaded with forklift trucks equipped with a pole. The coils can often be loaded in two rows in the container. If a 20ft container is used, the cargo often covers the container floor and the only securing required is to prevent the coils from leaning towards the doors.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40ft container has a larger volume/weight capacity ratio than a 20ft container. Thus void space occurs which cannot be used. An alternative loading pattern that fills the entire length of the container is a load of single and double rows.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single loaded coils can be secured sideways by a lashing of for example heavy steel straps or wire applied through the centre hole of the coils. If a single coil is loaded in the front of the container or at the end doors, the lashing is applied around a firm bar in order to secure also the coils at the ends. The lashing also prevents the coils from leaning towards the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Metal and steel bars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secure bars they must be sorted due to length and blocked by firm H-braces both forwards and backwards. Loop lashings can be used to reduce the pressure from the cylindrical bars onto the sideboards. If square-shaped slabs are transported with cylindrical bars the best placement for the square-shaped bars is close to the sideboards.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Steel sheets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Steel sheets are a large transport commodity and demands quite a lot of cargo securing since the friction is rather low and the weight is considerable.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make sure that the steel sheets can stand the longitudinal forces which may occur at braking and shunting accelerations, stable blocking like H-braces or spring lashings of wire or chain backwards and forwards are needed.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sideways blocking is done by wire or chain loop lashings. If the plates are wider than the CTU, straight ( cross ) lashings may be used. If only top-over lashings are used, the number of lashings must be increased.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sea transport of heavy steel sheets strong wire or chain lashings alternatively stanchions are required to prevent cargo sliding sideways.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Quite a lot of special steel sheets are transported in racks and boxes. For these transports friction sheets combined with loop lashings can be used with a good result for securing against transverse forces. The longitudinal forces at shunting and braking are absorbed by braces.</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31</a:t>
            </a:fld>
            <a:endParaRPr lang="en-US"/>
          </a:p>
        </p:txBody>
      </p:sp>
    </p:spTree>
    <p:extLst>
      <p:ext uri="{BB962C8B-B14F-4D97-AF65-F5344CB8AC3E}">
        <p14:creationId xmlns:p14="http://schemas.microsoft.com/office/powerpoint/2010/main" val="2523499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Securing Sawn Timber and Round Timber</a:t>
            </a:r>
          </a:p>
          <a:p>
            <a:pPr eaLnBrk="1" hangingPunct="1">
              <a:spcBef>
                <a:spcPct val="0"/>
              </a:spcBef>
            </a:pPr>
            <a:endParaRPr lang="en-US" sz="1200" b="1"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Sawn and planed wood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Today wood is mainly transported in packages. There are packages of descending lengths and boards cut to a standardised length. If packages of both kinds are to be loaded on the same CTU, the packages of the same length should normally be loaded at the bottom to obtain a compact and stable first layer and to keep the centre of gravity as low as possible. The cargo should be secured by centre stanchions and top-over lashings. Also in the longitudinal direction the cargo must be secured, mainly by blocking against the headboard. Stable packages can be secured without centre stanchions or by long heavy pieces of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between the layers.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Round timber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Transporting round timber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Place the load, whenever possible, against the headboard or similar restrains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load is transversely supported by stanchions with at least the same height as the load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Use chain or web lashings with toggle or load binder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Timber stacked transversely is not recommended. It is safer to transport longitudinally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Check the load and lashing before passing from forest road to public road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Recheck the load and lashing regularly during the transport</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Round timber stacked longitudinally</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Each log shall be restrained by at least two stanchions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Shorter timber should be placed in the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 of the load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top of the load not higher than the stanchions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top middle must be higher than the side timber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Each cargo section consisting of timber with bark under 3.3 m should be lashed with at least 1 top-over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Each cargo section over 3.3 m and sections consisting of timber with removed bark should be lashed with at least 2 top-over lashings.</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32</a:t>
            </a:fld>
            <a:endParaRPr lang="en-US"/>
          </a:p>
        </p:txBody>
      </p:sp>
    </p:spTree>
    <p:extLst>
      <p:ext uri="{BB962C8B-B14F-4D97-AF65-F5344CB8AC3E}">
        <p14:creationId xmlns:p14="http://schemas.microsoft.com/office/powerpoint/2010/main" val="2585005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1" y="4717417"/>
            <a:ext cx="5454104" cy="3200611"/>
          </a:xfrm>
          <a:noFill/>
        </p:spPr>
        <p:txBody>
          <a:bodyPr wrap="square" numCol="1" anchor="t" anchorCtr="0" compatLnSpc="1">
            <a:prstTxWarp prst="textNoShape">
              <a:avLst/>
            </a:prstTxWarp>
            <a:normAutofit fontScale="25000" lnSpcReduction="20000"/>
          </a:bodyPr>
          <a:lstStyle/>
          <a:p>
            <a:pPr eaLnBrk="1" hangingPunct="1">
              <a:spcBef>
                <a:spcPct val="0"/>
              </a:spcBef>
            </a:pPr>
            <a:r>
              <a:rPr lang="en-US" sz="4800" b="1" dirty="0" smtClean="0"/>
              <a:t>Cargo Securing at Sea Transport</a:t>
            </a:r>
          </a:p>
          <a:p>
            <a:pPr eaLnBrk="1" hangingPunct="1">
              <a:spcBef>
                <a:spcPct val="0"/>
              </a:spcBef>
            </a:pPr>
            <a:endParaRPr lang="en-US" sz="4800" dirty="0" smtClean="0"/>
          </a:p>
          <a:p>
            <a:r>
              <a:rPr lang="en-GB" sz="1200" b="1" i="1" kern="1200" dirty="0" smtClean="0">
                <a:solidFill>
                  <a:schemeClr val="tx1"/>
                </a:solidFill>
                <a:effectLst/>
                <a:latin typeface="+mn-lt"/>
                <a:ea typeface="+mn-ea"/>
                <a:cs typeface="+mn-cs"/>
              </a:rPr>
              <a:t>Securing Pulp and Paper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Paper products make a considerable share of transports. They are often transported in sea or railway systems organised by the different forest industries. But due to various circumstances a lot of paper products are also transported on cargo transport units outside the pure paper transport systems.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Paper reel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Usually for paper reel transports, the following parameters are of interest: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Weight: normally not exceeding 5 ton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Diameter: normally not exceeding 2 m</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Width: normally not exceeding 3 m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Paper reels can be transported laying on the reel or standing vertically on the end. The risk of damages is least when the reels are transported standing. Because of the lack of equipment for handling standing reels some customers specify a transport of laying reels.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Sheet-paper on pallet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Sheet-paper are stowed on pallets to facilitate the paper handling. The sheet-papers are normally lashed to the pallet by shrink film and lashings. The pallets may be equipped with lids, protecting the sheet-paper on top when the pallets are stacked.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Sheet-papers are tailor-made in accordance with the customer’s order and there are an enormous amount of dimensions. Therefore the pallets are normally tailor-made by the same dimensions as the sheets. Some paper mills, however, try to use standardised pallets of slightly larger dimensions than the sheet-papers. Loading of pallets of larger dimensions than the sheet-papers causes voids in the stow, which is a source of transport damages.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General guidelines for the packing and securing of paper products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Paper products and especially paper reels are large transport commodities. Handling and transport of large and regular shipments are routine procedures.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When small quantities of paper products are transported there are often difficulties in the securing of the cargo, especially when more than one mode of transport is used in combination, e.g. road/sea.</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basic rules for loading and securing of cargo are also valid for paper products. Since most of these rules are important and applicable to every transport of cargo transport units, it is important to check the cargo planning against these rules.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By the integrated blocking system of the CTU, such as corner posts and walls in containers, headboard, sideboards and edges on trailers and flats, standing paper reels in one layer can be secured by dense stowing, in some cases completed with top-over lashings. Often Quick lashing guides are used to calculate the number of top-over lashings based on actual coefficient of friction, which is capable to meet the acting forces.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cargo transport units without integrated blocking equipment, the paper reels must be secured in some other way. Different methods can be used solely or in combination.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Bottom blocking can be performed against sideboards or stanchions, but layer blocking is more difficult to arrange without damaging the paper. Instead it’s recommended to the friction to have well tensioned top-over lashings placed over edge supporting beams.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By lashing a number of reels together by round-turn lashings, the height/width ratio can be lowered and thereby the risk of tipping. If the reels are high and narrow, horizontal round-turn lashings can be used.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Securing of paper reels standing on the end in one and a half layer in soft-walled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Most paper qualities and paper reel dimensions must be stowed in one and a half layer in a cargo transport unit to make use of the full payload of the CTU.</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paper reels in the second layer are prevented from moving forwards or backwards by raised units, in front of and behind the reels in the second layer. To prevent the paper reels in the second layer from tipping forwards or backwards, spring lashings or horizontal round-turn lashings are attached.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Because of the large bursting effect that may occur, careful designing of the cargo securing arrangement must be performed at all kinds of zigzag stowage. To prevent paper reels in the second zigzag stowed layer from moving sideways at hard braking or shunting, at least one round-turn lashing per three cargo sections is required.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standing paper reels in one and a half layer in strong-walled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Also in strong-walled cargo transport units like containers, the paper reels must as a rule be loaded in one and a half layer to make full use of the payload of the container. Paper reels, with a wider diameter than half the breadth of the CTU, can only be loaded in one row while more narrow reels can be loaded in several rows.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Because of the weight distribution the second layer is located in the centre of the unit. The bottom layer is loaded tight to the front end wall of the unit while free space at the doors is blocked with filling material.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front of and behind the top layer high paper reels are placed. If all reels are of the same height, the reels in front of and behind the top layer are raised by pallets or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To prevent the paper reels in the top layer and the rear reels in the bottom layer from tipping forwards or backwards, round-turn lashings may be used.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standing paper reels with a large diameter in one or more layers in strong-walled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the paper reels have a diameter wider than half the CTU breadth they can only be loaded in one row. To utilise the maximum CTU length and at the same time support the paper reels on at least three places on the reel, they can be densely loaded in a zigzag pattern from the front end wall of the CTU. The rear reels are secured by a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 between the two last reels and filling material from the last reel to the rear wall. In a container blocking is to be made against the left door. Note, never use air bags directly against the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Because of the weight distribution a second layer must be located in the centre of the unit. In front of and behind the top layer high paper reels are placed. If all reels are of the same height, the reels in front of and behind the top layer are raised by pallets or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lying reels in one and a half layer in soft-walled CTU:s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depending on demands from the customer, the paper reels must be transported laying on the roll, they should be loaded with their axles across the CTU. To make use of the full payload, also the lying reels must usually be loaded in more than one layer.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bottom layer is placed tight to the headboard and each paper reel is secured by small chocks to make the handling of each reel easier. The reels at the end of the cargo transport unit must be secured against backward movements by properly fixed chocks of a height of half the reel radius. For railway transports, the height of the chocks must be at least 20 cm for reels with a diameter over 80 cm.</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paper reels in the top layer should be secured against forward movement in the CTU by securing of the first reel in each row to the reels in the lower layer by vertical round-turn lashings. The securing to prevent the reels from tipping or the reels in the second layer from sliding should be designed according to the basic cargo securing.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laying reels in one and a half layer in strong-walled CTU:s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loading laying reels in strong-walled units, the walls are used for securing. The reels are placed along the sides and possible void is left in the middle. The void is filled by e.g. air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Also empty pallets or blocking braces can be used. The reels are secured longitudinally in the same way as in soft-walled units.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Packing and securing of sheet-paper on pallets in one and a half layer in soft-walled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lower the risk of tipping sideways, the paper sheet pallets are preferably loaded by their widest sides across the cargo transport unit. If the CTU would be filled to the weight limit by sheet-paper, it is necessary for most of the pallet dimensions to put a certain number of pallets in a second layer.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pallets in the bottom layer are placed dense to the headboard to prevent the first layer from moving forward. Movement backwards is prevented by filling possible void between pallets and rear board for example by empty pallets.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pallets are not densely stowed between the sideboards they must be prevented from sliding and tipping sideways by blocking and/or lashing according to the basic cargo securing principles.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weight distribution in the CTU permits, also the pallets in the second layer should be placed dense to the headboard. If they must be placed in the middle of the CTU, they can be prevented from moving forwards by a spring lashing. To protect the cargo, a spring lashing placed over a pallet should be used. As an alternative to spring lashing, a solid board can be placed between pallets in the lower layer. The board must be high enough to give a sufficient support to the pallets in the top layer. If the CTU is to be transported by rail, there is also a need of heavy blocking preventing the top layer from moving backwards. The pallets in the top layer are prevented from moving sideways according to the basic cargo securing principles.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Packing and securing of sheet-paper on pallets in one and a half layer in strong-walled CTU:s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for paper reels the strong walls are used for securing the cargo from moving sideways. The pallets are densely stowed against the walls and possible void is left in the middle of the unit. If the pallets are not square, the void must be placed on the right and on the left side to locate the centre of gravity transversally in the centre of the unit. The empty space should be blocked by air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empty pallets or braces. If air </a:t>
            </a:r>
            <a:r>
              <a:rPr lang="en-GB" sz="1200" kern="1200" dirty="0" err="1" smtClean="0">
                <a:solidFill>
                  <a:schemeClr val="tx1"/>
                </a:solidFill>
                <a:effectLst/>
                <a:latin typeface="+mn-lt"/>
                <a:ea typeface="+mn-ea"/>
                <a:cs typeface="+mn-cs"/>
              </a:rPr>
              <a:t>dunnage</a:t>
            </a:r>
            <a:r>
              <a:rPr lang="en-GB" sz="1200" kern="1200" dirty="0" smtClean="0">
                <a:solidFill>
                  <a:schemeClr val="tx1"/>
                </a:solidFill>
                <a:effectLst/>
                <a:latin typeface="+mn-lt"/>
                <a:ea typeface="+mn-ea"/>
                <a:cs typeface="+mn-cs"/>
              </a:rPr>
              <a:t> bags are used fibreboard may be necessary as protection against sharp edges.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bottom layer should be densely stowed against the front wall and possible voids at the doors should be blocked. The pallets in the top layer can be protected from moving forwards and backwards by solid boards and vertical round-turn lashings. For rail transport, blocking is necessary in both travelling directions.</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33</a:t>
            </a:fld>
            <a:endParaRPr lang="en-US"/>
          </a:p>
        </p:txBody>
      </p:sp>
    </p:spTree>
    <p:extLst>
      <p:ext uri="{BB962C8B-B14F-4D97-AF65-F5344CB8AC3E}">
        <p14:creationId xmlns:p14="http://schemas.microsoft.com/office/powerpoint/2010/main" val="78032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900" b="1" dirty="0" smtClean="0"/>
              <a:t>Consequences</a:t>
            </a:r>
            <a:r>
              <a:rPr lang="en-US" sz="900" b="1" baseline="0" dirty="0" smtClean="0"/>
              <a:t> of poor cargo securing</a:t>
            </a:r>
          </a:p>
          <a:p>
            <a:r>
              <a:rPr lang="en-GB" sz="1200" kern="1200" dirty="0" smtClean="0">
                <a:solidFill>
                  <a:schemeClr val="tx1"/>
                </a:solidFill>
                <a:effectLst/>
                <a:latin typeface="+mn-lt"/>
                <a:ea typeface="+mn-ea"/>
                <a:cs typeface="+mn-cs"/>
              </a:rPr>
              <a:t>The consequences of insufficient cargo securing can be divided into two main groups, direct and indirect consequences: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Direct consequences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Loss of cargo and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Damages to the vessel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 in worst case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Loss of vessel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Loss of lives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worst consequence of badly loaded and secured cargo is when persons are getting injured or killed. When handling CTU:s with curtain sides such as swap bodies or trailers, the personnel working in terminals and ports are exposed to great danger due to the risk of cargo breaking out. Similarly, railway personnel, sailors, truck drivers and road-users are exposed to danger as insufficiently lashed and secured cargo at any time may break out of a CTU. Also the persons unloading the cargo are exposed to danger if the cargo has shifted in the CTU during the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risks are of course extra high for both persons and environment when cargoes classified as "dangerous" are exposed to cargo shifting.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cargo starts to shift during a sea voyage in bad weather conditions it can be very dangerous for the crew on board to try to take care of the shifted cargo or CTU. The master has to manoeuvre the vessel in a way to stabilise the situation and then fix the shifted cargo or CTU at port.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3410517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Consequences</a:t>
            </a:r>
            <a:r>
              <a:rPr lang="en-US" sz="1200" b="1" baseline="0" dirty="0" smtClean="0"/>
              <a:t> of poor cargo securing</a:t>
            </a:r>
          </a:p>
          <a:p>
            <a:pPr eaLnBrk="1" hangingPunct="1">
              <a:spcBef>
                <a:spcPct val="0"/>
              </a:spcBef>
            </a:pPr>
            <a:endParaRPr lang="en-US" sz="1200" b="0" i="1" baseline="0" dirty="0" smtClean="0"/>
          </a:p>
          <a:p>
            <a:r>
              <a:rPr lang="en-GB" sz="1200" b="1" kern="1200" dirty="0" smtClean="0">
                <a:solidFill>
                  <a:schemeClr val="tx1"/>
                </a:solidFill>
                <a:effectLst/>
                <a:latin typeface="+mn-lt"/>
                <a:ea typeface="+mn-ea"/>
                <a:cs typeface="+mn-cs"/>
              </a:rPr>
              <a:t>Indirect consequences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Economic consequences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Damage to the Environment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Bad will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Cargo damage during transportation costs large amounts annually. During only one autumn and winter season on the North Sea, cargo may be damaged to the value of more than 20 million dollars.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Injuries to persons and damages to the environment cause great cost to the society even if everything can't be compensated. The damages cannot always be estimated in money. Production is delayed, replacements must be manufactured and time schedules have to be changed.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Costs and delays arise when ships, vehicles, railway wagons and other CTU:s are damaged or destroyed due to cargo shifting.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Costs also arise when shifted cargo must be reloaded or when an entire ship deck must be emptied after a total cargo shift where different cargoes have been mixed.</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Many industries have long transport distances to their markets. In the long run, the suppliers loose goodwill if the cargo is repeatedly damaged before reaching the customer.</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5</a:t>
            </a:fld>
            <a:endParaRPr lang="en-US"/>
          </a:p>
        </p:txBody>
      </p:sp>
    </p:spTree>
    <p:extLst>
      <p:ext uri="{BB962C8B-B14F-4D97-AF65-F5344CB8AC3E}">
        <p14:creationId xmlns:p14="http://schemas.microsoft.com/office/powerpoint/2010/main" val="293262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200" b="1" dirty="0" smtClean="0"/>
              <a:t>Typical Cargo Transport</a:t>
            </a:r>
            <a:r>
              <a:rPr lang="en-US" sz="1200" b="1" baseline="0" dirty="0" smtClean="0"/>
              <a:t> Units and Cargo</a:t>
            </a:r>
          </a:p>
          <a:p>
            <a:pPr eaLnBrk="1" hangingPunct="1">
              <a:spcBef>
                <a:spcPct val="0"/>
              </a:spcBef>
            </a:pPr>
            <a:endParaRPr lang="en-US" sz="1200" b="1" baseline="0" dirty="0" smtClean="0"/>
          </a:p>
          <a:p>
            <a:r>
              <a:rPr lang="en-GB" sz="1200" b="1" i="1" kern="1200" dirty="0" smtClean="0">
                <a:solidFill>
                  <a:schemeClr val="tx1"/>
                </a:solidFill>
                <a:effectLst/>
                <a:latin typeface="+mn-lt"/>
                <a:ea typeface="+mn-ea"/>
                <a:cs typeface="+mn-cs"/>
              </a:rPr>
              <a:t>Vehicles, Semi-trailer and Trailer</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Mainly for road transport but could also be in combined transport on railway and short sea transports (non-ocean going). The superstructure of the vehicles has a great impact on the required securing arrangement.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Container and Flat Racks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Mainly for sea transport but is common also in road and railway transports. The walls of a standard ISO freight container are built to manage the forces from cargo in motion.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Typical Cargo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General cargo:</a:t>
            </a:r>
            <a:r>
              <a:rPr lang="en-GB" sz="1200" kern="1200" dirty="0" smtClean="0">
                <a:solidFill>
                  <a:schemeClr val="tx1"/>
                </a:solidFill>
                <a:effectLst/>
                <a:latin typeface="+mn-lt"/>
                <a:ea typeface="+mn-ea"/>
                <a:cs typeface="+mn-cs"/>
              </a:rPr>
              <a:t> Chemicals, electronics, foodstuff etc.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r>
            <a:r>
              <a:rPr lang="en-GB" sz="1200" i="1" kern="1200" dirty="0" smtClean="0">
                <a:solidFill>
                  <a:schemeClr val="tx1"/>
                </a:solidFill>
                <a:effectLst/>
                <a:latin typeface="+mn-lt"/>
                <a:ea typeface="+mn-ea"/>
                <a:cs typeface="+mn-cs"/>
              </a:rPr>
              <a:t> Pulp and paper: </a:t>
            </a:r>
            <a:r>
              <a:rPr lang="en-GB" sz="1200" kern="1200" dirty="0" smtClean="0">
                <a:solidFill>
                  <a:schemeClr val="tx1"/>
                </a:solidFill>
                <a:effectLst/>
                <a:latin typeface="+mn-lt"/>
                <a:ea typeface="+mn-ea"/>
                <a:cs typeface="+mn-cs"/>
              </a:rPr>
              <a:t>paper reel, sheeted paper pallets, pulp bales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Steel products:</a:t>
            </a:r>
            <a:r>
              <a:rPr lang="en-GB" sz="1200" kern="1200" dirty="0" smtClean="0">
                <a:solidFill>
                  <a:schemeClr val="tx1"/>
                </a:solidFill>
                <a:effectLst/>
                <a:latin typeface="+mn-lt"/>
                <a:ea typeface="+mn-ea"/>
                <a:cs typeface="+mn-cs"/>
              </a:rPr>
              <a:t> steel bars, slabs, coils, pipes etc.</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Machinery:</a:t>
            </a:r>
            <a:r>
              <a:rPr lang="en-GB" sz="1200" kern="1200" dirty="0" smtClean="0">
                <a:solidFill>
                  <a:schemeClr val="tx1"/>
                </a:solidFill>
                <a:effectLst/>
                <a:latin typeface="+mn-lt"/>
                <a:ea typeface="+mn-ea"/>
                <a:cs typeface="+mn-cs"/>
              </a:rPr>
              <a:t> Turning machines, grinding machines etc.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Vehicles</a:t>
            </a:r>
            <a:r>
              <a:rPr lang="en-GB" sz="1200" kern="1200" dirty="0" smtClean="0">
                <a:solidFill>
                  <a:schemeClr val="tx1"/>
                </a:solidFill>
                <a:effectLst/>
                <a:latin typeface="+mn-lt"/>
                <a:ea typeface="+mn-ea"/>
                <a:cs typeface="+mn-cs"/>
              </a:rPr>
              <a:t>: Cars, trucks, Construction equipment etc.</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Project cargo</a:t>
            </a:r>
            <a:r>
              <a:rPr lang="en-GB" sz="1200" kern="1200" dirty="0" smtClean="0">
                <a:solidFill>
                  <a:schemeClr val="tx1"/>
                </a:solidFill>
                <a:effectLst/>
                <a:latin typeface="+mn-lt"/>
                <a:ea typeface="+mn-ea"/>
                <a:cs typeface="+mn-cs"/>
              </a:rPr>
              <a:t>: Cranes, Heavy forklifts, wind mills, rock drills etc.</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6</a:t>
            </a:fld>
            <a:endParaRPr lang="en-US"/>
          </a:p>
        </p:txBody>
      </p:sp>
    </p:spTree>
    <p:extLst>
      <p:ext uri="{BB962C8B-B14F-4D97-AF65-F5344CB8AC3E}">
        <p14:creationId xmlns:p14="http://schemas.microsoft.com/office/powerpoint/2010/main" val="1593936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400" b="1" dirty="0" smtClean="0"/>
              <a:t>Cargo Transport</a:t>
            </a:r>
            <a:r>
              <a:rPr lang="en-US" sz="1400" b="1" baseline="0" dirty="0" smtClean="0"/>
              <a:t> Units – Vehicle/Trailers</a:t>
            </a:r>
            <a:endParaRPr lang="en-US" sz="1400" b="1" dirty="0" smtClean="0"/>
          </a:p>
          <a:p>
            <a:pPr eaLnBrk="1" hangingPunct="1"/>
            <a:endParaRPr lang="en-GB" dirty="0" smtClean="0">
              <a:cs typeface="Arial" charset="0"/>
            </a:endParaRPr>
          </a:p>
          <a:p>
            <a:r>
              <a:rPr lang="en-GB" sz="1200" kern="1200" dirty="0" smtClean="0">
                <a:solidFill>
                  <a:schemeClr val="tx1"/>
                </a:solidFill>
                <a:effectLst/>
                <a:latin typeface="+mn-lt"/>
                <a:ea typeface="+mn-ea"/>
                <a:cs typeface="+mn-cs"/>
              </a:rPr>
              <a:t>Different types of superstructure are more or less suitable for cargo securing for a 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is normally strong enough to be used for blocking. In some countries there are strength demands for the headboard and in certain countries it is required that the vehicle driver has a certificate showing the strength of the headboard. The strength requirements of superstructure and lashing points can be found in the standard EN 283 (swap-body), EN 12642 L (old level of requirements for vehicle superstructure) or XL (latest version of requirement for vehicle superstructures) and EN 12640 or XL (lashing points).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Open flat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headboard is strong enough it can be used for blocking. The cargo securing arrangement has then to be complemented by blocking by e.g. wooden battens, bars and braces or with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Cover/stake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requirements are the same for a cover/stake superstructure as for an open flat. The side of the superstructure can only be used for cargo blocking if it’s designed to carry the load, see standard EN 12642 L or XL (or EN 283). Cargo layers blocked by the superstructure over the side board height have a weight limit due to the design of the superstructure.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Box (with or without side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requirements are the same for a box superstructure as for an open flat. The side walls can normally be used for cargo blocking if they are designed to withstand the load see standard EN 12642 L or XL (or EN 283).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Curtainsiders</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are common because they are easy to load/unload from the side and top. The superstructure of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has less weight compared to box and cover/stake superstructures which leads to higher payload and less construction cost.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disadvantage with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is that the sides are normally not designed to withstand any load. They can therefore not be used for cargo blocking unless they are purposely built.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extended version of the standard EN 12642 the level XL has the same requirements on the superstructure strength for box, cover/stake and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types.</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7</a:t>
            </a:fld>
            <a:endParaRPr lang="en-US"/>
          </a:p>
        </p:txBody>
      </p:sp>
    </p:spTree>
    <p:extLst>
      <p:ext uri="{BB962C8B-B14F-4D97-AF65-F5344CB8AC3E}">
        <p14:creationId xmlns:p14="http://schemas.microsoft.com/office/powerpoint/2010/main" val="18037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400" b="1" dirty="0" smtClean="0"/>
              <a:t>Cargo Transport</a:t>
            </a:r>
            <a:r>
              <a:rPr lang="en-US" sz="1400" b="1" baseline="0" dirty="0" smtClean="0"/>
              <a:t> Units – Vehicle/Trailers</a:t>
            </a:r>
            <a:endParaRPr lang="en-US" sz="1400" b="1" dirty="0" smtClean="0"/>
          </a:p>
          <a:p>
            <a:pPr eaLnBrk="1" hangingPunct="1"/>
            <a:endParaRPr lang="en-GB" dirty="0" smtClean="0">
              <a:cs typeface="Arial" charset="0"/>
            </a:endParaRPr>
          </a:p>
          <a:p>
            <a:r>
              <a:rPr lang="en-GB" sz="1200" kern="1200" dirty="0" smtClean="0">
                <a:solidFill>
                  <a:schemeClr val="tx1"/>
                </a:solidFill>
                <a:effectLst/>
                <a:latin typeface="+mn-lt"/>
                <a:ea typeface="+mn-ea"/>
                <a:cs typeface="+mn-cs"/>
              </a:rPr>
              <a:t>Different types of superstructure are more or less suitable for cargo securing for a sea transport.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is normally strong enough to be used for blocking. In some countries there are strength demands for the headboard and in certain countries it is required that the vehicle driver has a certificate showing the strength of the headboard. The strength requirements of superstructure and lashing points can be found in the standard EN 283 (swap-body), EN 12642 L (old level of requirements for vehicle superstructure) or XL (latest version of requirement for vehicle superstructures) and EN 12640 or XL (lashing points).</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Open flat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headboard is strong enough it can be used for blocking. The cargo securing arrangement has then to be complemented by blocking by e.g. wooden battens, bars and braces or with lashing.</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Cover/stake</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requirements are the same for a cover/stake superstructure as for an open flat. The side of the superstructure can only be used for cargo blocking if it’s designed to carry the load, see standard EN 12642 L or XL (or EN 283). Cargo layers blocked by the superstructure over the side board height have a weight limit due to the design of the superstructure.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Box (with or without side doors)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headboard requirements are the same for a box superstructure as for an open flat. The side walls can normally be used for cargo blocking if they are designed to withstand the load see standard EN 12642 L or XL (or EN 283).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Curtainsiders</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are common because they are easy to load/unload from the side and top. The superstructure of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has less weight compared to box and cover/stake superstructures which leads to higher payload and less construction cost.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disadvantage with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is that the sides are normally not designed to withstand any load. They can therefore not be used for cargo blocking unless they are purposely built.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extended version of the standard EN 12642 the level XL has the same requirements on the superstructure strength for box, cover/stake and </a:t>
            </a:r>
            <a:r>
              <a:rPr lang="en-GB" sz="1200" kern="1200" dirty="0" err="1" smtClean="0">
                <a:solidFill>
                  <a:schemeClr val="tx1"/>
                </a:solidFill>
                <a:effectLst/>
                <a:latin typeface="+mn-lt"/>
                <a:ea typeface="+mn-ea"/>
                <a:cs typeface="+mn-cs"/>
              </a:rPr>
              <a:t>Curtainsiders</a:t>
            </a:r>
            <a:r>
              <a:rPr lang="en-GB" sz="1200" kern="1200" dirty="0" smtClean="0">
                <a:solidFill>
                  <a:schemeClr val="tx1"/>
                </a:solidFill>
                <a:effectLst/>
                <a:latin typeface="+mn-lt"/>
                <a:ea typeface="+mn-ea"/>
                <a:cs typeface="+mn-cs"/>
              </a:rPr>
              <a:t> types.</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8</a:t>
            </a:fld>
            <a:endParaRPr lang="en-US"/>
          </a:p>
        </p:txBody>
      </p:sp>
    </p:spTree>
    <p:extLst>
      <p:ext uri="{BB962C8B-B14F-4D97-AF65-F5344CB8AC3E}">
        <p14:creationId xmlns:p14="http://schemas.microsoft.com/office/powerpoint/2010/main" val="372360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Cargo Securing at Sea Transport</a:t>
            </a:r>
          </a:p>
          <a:p>
            <a:pPr eaLnBrk="1" hangingPunct="1">
              <a:spcBef>
                <a:spcPct val="0"/>
              </a:spcBef>
            </a:pPr>
            <a:endParaRPr lang="en-US" dirty="0" smtClean="0"/>
          </a:p>
          <a:p>
            <a:pPr eaLnBrk="1" hangingPunct="1">
              <a:spcBef>
                <a:spcPct val="0"/>
              </a:spcBef>
            </a:pPr>
            <a:r>
              <a:rPr lang="en-US" sz="1400" b="1" dirty="0" smtClean="0"/>
              <a:t>Cargo Transport</a:t>
            </a:r>
            <a:r>
              <a:rPr lang="en-US" sz="1400" b="1" baseline="0" dirty="0" smtClean="0"/>
              <a:t> Units – Freight Container</a:t>
            </a:r>
            <a:endParaRPr lang="en-US" sz="1400" b="1" dirty="0" smtClean="0"/>
          </a:p>
          <a:p>
            <a:pPr eaLnBrk="1" hangingPunct="1"/>
            <a:endParaRPr lang="en-GB" dirty="0" smtClean="0">
              <a:cs typeface="Arial" charset="0"/>
            </a:endParaRPr>
          </a:p>
          <a:p>
            <a:r>
              <a:rPr lang="en-GB" sz="1200" kern="1200" dirty="0" smtClean="0">
                <a:solidFill>
                  <a:schemeClr val="tx1"/>
                </a:solidFill>
                <a:effectLst/>
                <a:latin typeface="+mn-lt"/>
                <a:ea typeface="+mn-ea"/>
                <a:cs typeface="+mn-cs"/>
              </a:rPr>
              <a:t>If the container is designed according to the ISO-standard 1496-1 the cargo can be evenly blocked against the sides and end walls of the container.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disadvantage with a freight container is that the size of a EUR-pallet 1200 x 800 mm doesn’t fit well to the internal dimensions of the ISO container e.g. 20 </a:t>
            </a:r>
            <a:r>
              <a:rPr lang="en-GB" sz="1200" kern="1200" dirty="0" err="1" smtClean="0">
                <a:solidFill>
                  <a:schemeClr val="tx1"/>
                </a:solidFill>
                <a:effectLst/>
                <a:latin typeface="+mn-lt"/>
                <a:ea typeface="+mn-ea"/>
                <a:cs typeface="+mn-cs"/>
              </a:rPr>
              <a:t>ft</a:t>
            </a:r>
            <a:r>
              <a:rPr lang="en-GB" sz="1200" kern="1200" dirty="0" smtClean="0">
                <a:solidFill>
                  <a:schemeClr val="tx1"/>
                </a:solidFill>
                <a:effectLst/>
                <a:latin typeface="+mn-lt"/>
                <a:ea typeface="+mn-ea"/>
                <a:cs typeface="+mn-cs"/>
              </a:rPr>
              <a:t> container with inner dimension 5867 </a:t>
            </a:r>
            <a:r>
              <a:rPr lang="en-GB"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2330 mm. This fact leads to loading patterns with a lot of void spaces to take care of when securing the cargo.</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 lashings are used to secure the cargo inside a container one has to consider that requirements on the lashing points in an ISO-container are comparatively low and the securing points become the “weak link” in the securing arrangement.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According to the ISO standard the lashing points can be a “weak link”;</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For general purpose containers, cargo securing devices are optional</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Anchor points shall be designed and installed to provide a minimum safe load of 1000 kg, applied in any direction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Lashing points shall be designed and installed to provide a minimum safe load of 500 kg, applied in any direction</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9</a:t>
            </a:fld>
            <a:endParaRPr lang="en-US"/>
          </a:p>
        </p:txBody>
      </p:sp>
    </p:spTree>
    <p:extLst>
      <p:ext uri="{BB962C8B-B14F-4D97-AF65-F5344CB8AC3E}">
        <p14:creationId xmlns:p14="http://schemas.microsoft.com/office/powerpoint/2010/main" val="3032586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sv-SE" smtClean="0"/>
              <a:t>Klicka här för att ändra format</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582B9435-CF9C-4E34-9BA2-164C300DAEE6}" type="datetimeFigureOut">
              <a:rPr lang="fi-FI" smtClean="0"/>
              <a:t>19.12.2013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Vertical Text Placeholder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582B9435-CF9C-4E34-9BA2-164C300DAEE6}" type="datetimeFigureOut">
              <a:rPr lang="fi-FI" smtClean="0"/>
              <a:t>19.12.2013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582B9435-CF9C-4E34-9BA2-164C300DAEE6}" type="datetimeFigureOut">
              <a:rPr lang="fi-FI" smtClean="0"/>
              <a:t>19.12.2013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Rubrik, innehåll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6640" y="274638"/>
            <a:ext cx="8230721" cy="1143000"/>
          </a:xfrm>
          <a:prstGeom prst="rect">
            <a:avLst/>
          </a:prstGeom>
        </p:spPr>
        <p:txBody>
          <a:bodyPr/>
          <a:lstStyle/>
          <a:p>
            <a:r>
              <a:rPr lang="sv-SE" smtClean="0"/>
              <a:t>Klicka här för att ändra format</a:t>
            </a:r>
            <a:endParaRPr lang="en-GB"/>
          </a:p>
        </p:txBody>
      </p:sp>
      <p:sp>
        <p:nvSpPr>
          <p:cNvPr id="3" name="Platshållare för innehåll 2"/>
          <p:cNvSpPr>
            <a:spLocks noGrp="1"/>
          </p:cNvSpPr>
          <p:nvPr>
            <p:ph sz="half" idx="1"/>
          </p:nvPr>
        </p:nvSpPr>
        <p:spPr>
          <a:xfrm>
            <a:off x="456640" y="1600201"/>
            <a:ext cx="4048125"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innehåll 3"/>
          <p:cNvSpPr>
            <a:spLocks noGrp="1"/>
          </p:cNvSpPr>
          <p:nvPr>
            <p:ph sz="quarter" idx="2"/>
          </p:nvPr>
        </p:nvSpPr>
        <p:spPr>
          <a:xfrm>
            <a:off x="4639236" y="1600200"/>
            <a:ext cx="4048125" cy="218598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5" name="Platshållare för innehåll 4"/>
          <p:cNvSpPr>
            <a:spLocks noGrp="1"/>
          </p:cNvSpPr>
          <p:nvPr>
            <p:ph sz="quarter" idx="3"/>
          </p:nvPr>
        </p:nvSpPr>
        <p:spPr>
          <a:xfrm>
            <a:off x="4639236" y="3938589"/>
            <a:ext cx="4048125" cy="2187575"/>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Tree>
    <p:extLst>
      <p:ext uri="{BB962C8B-B14F-4D97-AF65-F5344CB8AC3E}">
        <p14:creationId xmlns:p14="http://schemas.microsoft.com/office/powerpoint/2010/main" val="17887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582B9435-CF9C-4E34-9BA2-164C300DAEE6}" type="datetimeFigureOut">
              <a:rPr lang="fi-FI" smtClean="0"/>
              <a:t>19.12.2013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sv-SE" smtClean="0"/>
              <a:t>Klicka här för att ändra format</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582B9435-CF9C-4E34-9BA2-164C300DAEE6}" type="datetimeFigureOut">
              <a:rPr lang="fi-FI" smtClean="0"/>
              <a:t>19.12.2013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582B9435-CF9C-4E34-9BA2-164C300DAEE6}" type="datetimeFigureOut">
              <a:rPr lang="fi-FI" smtClean="0"/>
              <a:t>19.12.2013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582B9435-CF9C-4E34-9BA2-164C300DAEE6}" type="datetimeFigureOut">
              <a:rPr lang="fi-FI" smtClean="0"/>
              <a:t>19.12.2013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85AE9C53-DC4C-4173-99F4-9DD758E5B679}" type="slidenum">
              <a:rPr lang="fi-FI" smtClean="0"/>
              <a:t>‹#›</a:t>
            </a:fld>
            <a:endParaRPr lang="fi-FI"/>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Date Placeholder 2"/>
          <p:cNvSpPr>
            <a:spLocks noGrp="1"/>
          </p:cNvSpPr>
          <p:nvPr>
            <p:ph type="dt" sz="half" idx="10"/>
          </p:nvPr>
        </p:nvSpPr>
        <p:spPr/>
        <p:txBody>
          <a:bodyPr/>
          <a:lstStyle/>
          <a:p>
            <a:fld id="{582B9435-CF9C-4E34-9BA2-164C300DAEE6}" type="datetimeFigureOut">
              <a:rPr lang="fi-FI" smtClean="0"/>
              <a:t>19.12.2013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B9435-CF9C-4E34-9BA2-164C300DAEE6}" type="datetimeFigureOut">
              <a:rPr lang="fi-FI" smtClean="0"/>
              <a:t>19.12.2013</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sv-SE" smtClean="0"/>
              <a:t>Klicka här för att ändra format</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582B9435-CF9C-4E34-9BA2-164C300DAEE6}" type="datetimeFigureOut">
              <a:rPr lang="fi-FI" smtClean="0"/>
              <a:t>19.12.2013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sv-SE" smtClean="0"/>
              <a:t>Klicka här för att ändra format</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582B9435-CF9C-4E34-9BA2-164C300DAEE6}" type="datetimeFigureOut">
              <a:rPr lang="fi-FI" smtClean="0"/>
              <a:t>19.12.2013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457200" y="1600200"/>
            <a:ext cx="8229600" cy="4487331"/>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82B9435-CF9C-4E34-9BA2-164C300DAEE6}" type="datetimeFigureOut">
              <a:rPr lang="fi-FI" smtClean="0"/>
              <a:t>19.12.2013</a:t>
            </a:fld>
            <a:endParaRPr lang="fi-FI"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i-FI"/>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5AE9C53-DC4C-4173-99F4-9DD758E5B679}" type="slidenum">
              <a:rPr lang="fi-FI" smtClean="0"/>
              <a:t>‹#›</a:t>
            </a:fld>
            <a:endParaRPr lang="fi-FI"/>
          </a:p>
        </p:txBody>
      </p:sp>
      <p:pic>
        <p:nvPicPr>
          <p:cNvPr id="7" name="Kuva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8956" y="6191047"/>
            <a:ext cx="1545332" cy="546329"/>
          </a:xfrm>
          <a:prstGeom prst="rect">
            <a:avLst/>
          </a:prstGeom>
        </p:spPr>
      </p:pic>
      <p:pic>
        <p:nvPicPr>
          <p:cNvPr id="9" name="Kuva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80312" y="6035822"/>
            <a:ext cx="1511404" cy="755702"/>
          </a:xfrm>
          <a:prstGeom prst="rect">
            <a:avLst/>
          </a:prstGeom>
        </p:spPr>
      </p:pic>
      <p:sp>
        <p:nvSpPr>
          <p:cNvPr id="8" name="Rektangel 7"/>
          <p:cNvSpPr/>
          <p:nvPr/>
        </p:nvSpPr>
        <p:spPr>
          <a:xfrm>
            <a:off x="467544" y="6260203"/>
            <a:ext cx="5846896" cy="369332"/>
          </a:xfrm>
          <a:prstGeom prst="rect">
            <a:avLst/>
          </a:prstGeom>
        </p:spPr>
        <p:txBody>
          <a:bodyPr wrap="square">
            <a:spAutoFit/>
          </a:bodyPr>
          <a:lstStyle/>
          <a:p>
            <a:r>
              <a:rPr lang="en-US" sz="600" b="1" i="1" dirty="0" smtClean="0">
                <a:solidFill>
                  <a:schemeClr val="accent1">
                    <a:lumMod val="90000"/>
                    <a:lumOff val="10000"/>
                  </a:schemeClr>
                </a:solidFill>
              </a:rPr>
              <a:t>CARING is partially financed by the Leonardo da Vinci programme of the European Union. In Finland the Centre for International</a:t>
            </a:r>
          </a:p>
          <a:p>
            <a:r>
              <a:rPr lang="en-US" sz="600" b="1" i="1" dirty="0" smtClean="0">
                <a:solidFill>
                  <a:schemeClr val="accent1">
                    <a:lumMod val="90000"/>
                    <a:lumOff val="10000"/>
                  </a:schemeClr>
                </a:solidFill>
              </a:rPr>
              <a:t>Mobility CIMO administers and is responsible for implementing the Leonardo da Vinci Programme. This publication has been</a:t>
            </a:r>
          </a:p>
          <a:p>
            <a:r>
              <a:rPr lang="en-US" sz="600" b="1" i="1" dirty="0" smtClean="0">
                <a:solidFill>
                  <a:schemeClr val="accent1">
                    <a:lumMod val="90000"/>
                    <a:lumOff val="10000"/>
                  </a:schemeClr>
                </a:solidFill>
              </a:rPr>
              <a:t>funded by the European Commission. The Commission accepts no responsibility for the contents of the publication.</a:t>
            </a:r>
            <a:endParaRPr lang="en-GB" sz="600" b="1" i="1" dirty="0">
              <a:solidFill>
                <a:schemeClr val="accent1">
                  <a:lumMod val="90000"/>
                  <a:lumOff val="10000"/>
                </a:schemeClr>
              </a:solidFill>
            </a:endParaRP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png"/><Relationship Id="rId7" Type="http://schemas.openxmlformats.org/officeDocument/2006/relationships/image" Target="../media/image64.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Opening%20of%20CTU.p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a:xfrm>
            <a:off x="457200" y="4293096"/>
            <a:ext cx="8229600" cy="990600"/>
          </a:xfrm>
        </p:spPr>
        <p:txBody>
          <a:bodyPr>
            <a:normAutofit fontScale="90000"/>
          </a:bodyPr>
          <a:lstStyle/>
          <a:p>
            <a:pPr algn="ctr"/>
            <a:r>
              <a:rPr lang="en-US" b="1" dirty="0"/>
              <a:t>Cargo securing to prevent cargo damages on road, </a:t>
            </a:r>
            <a:r>
              <a:rPr lang="en-US" b="1" dirty="0">
                <a:solidFill>
                  <a:schemeClr val="accent1"/>
                </a:solidFill>
              </a:rPr>
              <a:t>sea</a:t>
            </a:r>
            <a:r>
              <a:rPr lang="en-US" b="1" dirty="0"/>
              <a:t>, rail and air</a:t>
            </a:r>
            <a:br>
              <a:rPr lang="en-US" b="1" dirty="0"/>
            </a:br>
            <a:endParaRPr lang="en-US" b="1" dirty="0"/>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620688"/>
            <a:ext cx="5117728" cy="2558864"/>
          </a:xfrm>
          <a:prstGeom prst="rect">
            <a:avLst/>
          </a:prstGeom>
        </p:spPr>
      </p:pic>
      <p:sp>
        <p:nvSpPr>
          <p:cNvPr id="6" name="textruta 5"/>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a:t>
            </a:fld>
            <a:endParaRPr lang="en-GB" sz="1400" dirty="0">
              <a:solidFill>
                <a:schemeClr val="tx2"/>
              </a:solidFill>
            </a:endParaRPr>
          </a:p>
        </p:txBody>
      </p:sp>
    </p:spTree>
    <p:extLst>
      <p:ext uri="{BB962C8B-B14F-4D97-AF65-F5344CB8AC3E}">
        <p14:creationId xmlns:p14="http://schemas.microsoft.com/office/powerpoint/2010/main" val="3975281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1"/>
          <p:cNvSpPr>
            <a:spLocks noGrp="1"/>
          </p:cNvSpPr>
          <p:nvPr>
            <p:ph idx="1"/>
          </p:nvPr>
        </p:nvSpPr>
        <p:spPr>
          <a:xfrm>
            <a:off x="457200" y="1600200"/>
            <a:ext cx="5626968" cy="4525963"/>
          </a:xfrm>
        </p:spPr>
        <p:txBody>
          <a:bodyPr/>
          <a:lstStyle/>
          <a:p>
            <a:pPr marL="0" indent="0">
              <a:buNone/>
            </a:pPr>
            <a:r>
              <a:rPr lang="en-GB" sz="2400" dirty="0"/>
              <a:t>Lashing points can be a “weak link</a:t>
            </a:r>
            <a:r>
              <a:rPr lang="en-GB" sz="2400" dirty="0" smtClean="0"/>
              <a:t>”. According to the ISO standard:</a:t>
            </a:r>
            <a:endParaRPr lang="en-GB" sz="2400" dirty="0"/>
          </a:p>
          <a:p>
            <a:pPr marL="174625" indent="-174625" defTabSz="762000">
              <a:buFontTx/>
              <a:buChar char="-"/>
            </a:pPr>
            <a:r>
              <a:rPr lang="en-US" sz="2000" dirty="0" smtClean="0">
                <a:cs typeface="Times New Roman" pitchFamily="18" charset="0"/>
              </a:rPr>
              <a:t>For </a:t>
            </a:r>
            <a:r>
              <a:rPr lang="en-US" sz="2000" dirty="0">
                <a:cs typeface="Times New Roman" pitchFamily="18" charset="0"/>
              </a:rPr>
              <a:t>general purpose containers, cargo securing devices are optional</a:t>
            </a:r>
          </a:p>
          <a:p>
            <a:pPr marL="174625" indent="-174625" defTabSz="762000">
              <a:buFontTx/>
              <a:buChar char="-"/>
            </a:pPr>
            <a:r>
              <a:rPr lang="en-US" sz="2000" dirty="0" smtClean="0">
                <a:cs typeface="Times New Roman" pitchFamily="18" charset="0"/>
              </a:rPr>
              <a:t>Anchor points: min. safe load </a:t>
            </a:r>
            <a:r>
              <a:rPr lang="en-US" sz="2000" dirty="0">
                <a:cs typeface="Times New Roman" pitchFamily="18" charset="0"/>
              </a:rPr>
              <a:t>of 1000 </a:t>
            </a:r>
            <a:r>
              <a:rPr lang="en-US" sz="2000" dirty="0" smtClean="0">
                <a:cs typeface="Times New Roman" pitchFamily="18" charset="0"/>
              </a:rPr>
              <a:t>kg</a:t>
            </a:r>
            <a:endParaRPr lang="en-US" sz="2000" dirty="0">
              <a:cs typeface="Times New Roman" pitchFamily="18" charset="0"/>
            </a:endParaRPr>
          </a:p>
          <a:p>
            <a:pPr marL="174625" indent="-174625" defTabSz="762000">
              <a:buFontTx/>
              <a:buChar char="-"/>
            </a:pPr>
            <a:r>
              <a:rPr lang="en-US" sz="2000" dirty="0" smtClean="0">
                <a:cs typeface="Times New Roman" pitchFamily="18" charset="0"/>
              </a:rPr>
              <a:t>Lashing points: min. safe load </a:t>
            </a:r>
            <a:r>
              <a:rPr lang="en-US" sz="2000" dirty="0">
                <a:cs typeface="Times New Roman" pitchFamily="18" charset="0"/>
              </a:rPr>
              <a:t>of 500 </a:t>
            </a:r>
            <a:r>
              <a:rPr lang="en-US" sz="2000" dirty="0" smtClean="0">
                <a:cs typeface="Times New Roman" pitchFamily="18" charset="0"/>
              </a:rPr>
              <a:t>kg</a:t>
            </a:r>
            <a:endParaRPr lang="sv-SE" sz="2000" dirty="0"/>
          </a:p>
        </p:txBody>
      </p:sp>
      <p:grpSp>
        <p:nvGrpSpPr>
          <p:cNvPr id="15" name="Grupp 14"/>
          <p:cNvGrpSpPr/>
          <p:nvPr/>
        </p:nvGrpSpPr>
        <p:grpSpPr>
          <a:xfrm>
            <a:off x="5796136" y="3429000"/>
            <a:ext cx="2745147" cy="2570699"/>
            <a:chOff x="1691680" y="4149079"/>
            <a:chExt cx="2185988" cy="1912937"/>
          </a:xfrm>
        </p:grpSpPr>
        <p:pic>
          <p:nvPicPr>
            <p:cNvPr id="11" name="Picture 7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4149079"/>
              <a:ext cx="2185988" cy="1912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2195736" y="5515621"/>
              <a:ext cx="1512168" cy="338554"/>
            </a:xfrm>
            <a:prstGeom prst="rect">
              <a:avLst/>
            </a:prstGeom>
            <a:noFill/>
            <a:ln>
              <a:noFill/>
            </a:ln>
          </p:spPr>
          <p:txBody>
            <a:bodyPr wrap="square" rtlCol="0">
              <a:spAutoFit/>
            </a:bodyPr>
            <a:lstStyle/>
            <a:p>
              <a:r>
                <a:rPr lang="en-GB" sz="1600" dirty="0" smtClean="0">
                  <a:solidFill>
                    <a:schemeClr val="bg1"/>
                  </a:solidFill>
                </a:rPr>
                <a:t>Anchor points</a:t>
              </a:r>
              <a:endParaRPr lang="en-GB" sz="1600" dirty="0">
                <a:solidFill>
                  <a:schemeClr val="bg1"/>
                </a:solidFill>
              </a:endParaRPr>
            </a:p>
          </p:txBody>
        </p:sp>
        <p:cxnSp>
          <p:nvCxnSpPr>
            <p:cNvPr id="4" name="Rak pil 3"/>
            <p:cNvCxnSpPr>
              <a:stCxn id="2" idx="1"/>
            </p:cNvCxnSpPr>
            <p:nvPr/>
          </p:nvCxnSpPr>
          <p:spPr>
            <a:xfrm flipH="1" flipV="1">
              <a:off x="2083318" y="5523364"/>
              <a:ext cx="112418" cy="1615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083318" y="4437112"/>
              <a:ext cx="1512168" cy="338554"/>
            </a:xfrm>
            <a:prstGeom prst="rect">
              <a:avLst/>
            </a:prstGeom>
            <a:noFill/>
            <a:ln>
              <a:noFill/>
            </a:ln>
          </p:spPr>
          <p:txBody>
            <a:bodyPr wrap="square" rtlCol="0">
              <a:spAutoFit/>
            </a:bodyPr>
            <a:lstStyle/>
            <a:p>
              <a:r>
                <a:rPr lang="en-GB" sz="1600" dirty="0" smtClean="0">
                  <a:solidFill>
                    <a:schemeClr val="bg1"/>
                  </a:solidFill>
                </a:rPr>
                <a:t>Lashing points</a:t>
              </a:r>
              <a:endParaRPr lang="en-GB" sz="1600" dirty="0">
                <a:solidFill>
                  <a:schemeClr val="bg1"/>
                </a:solidFill>
              </a:endParaRPr>
            </a:p>
          </p:txBody>
        </p:sp>
        <p:cxnSp>
          <p:nvCxnSpPr>
            <p:cNvPr id="14" name="Rak pil 13"/>
            <p:cNvCxnSpPr/>
            <p:nvPr/>
          </p:nvCxnSpPr>
          <p:spPr>
            <a:xfrm flipH="1" flipV="1">
              <a:off x="2267744" y="4221088"/>
              <a:ext cx="216024"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43213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7744" y="4271039"/>
            <a:ext cx="1800200" cy="1800993"/>
          </a:xfrm>
          <a:prstGeom prst="rect">
            <a:avLst/>
          </a:prstGeom>
          <a:noFill/>
          <a:ln>
            <a:noFill/>
          </a:ln>
          <a:effectLst/>
          <a:extLst>
            <a:ext uri="{909E8E84-426E-40DD-AFC4-6F175D3DCCD1}">
              <a14:hiddenFill xmlns:a14="http://schemas.microsoft.com/office/drawing/2010/main">
                <a:gradFill rotWithShape="0">
                  <a:gsLst>
                    <a:gs pos="0">
                      <a:srgbClr val="993300">
                        <a:gamma/>
                        <a:tint val="54510"/>
                        <a:invGamma/>
                      </a:srgbClr>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Bild 78" descr="04-forankringsogla-1"/>
          <p:cNvPicPr>
            <a:picLocks noChangeAspect="1" noChangeArrowheads="1"/>
          </p:cNvPicPr>
          <p:nvPr/>
        </p:nvPicPr>
        <p:blipFill>
          <a:blip r:embed="rId5">
            <a:extLst>
              <a:ext uri="{28A0092B-C50C-407E-A947-70E740481C1C}">
                <a14:useLocalDpi xmlns:a14="http://schemas.microsoft.com/office/drawing/2010/main" val="0"/>
              </a:ext>
            </a:extLst>
          </a:blip>
          <a:srcRect t="22501" b="26875"/>
          <a:stretch>
            <a:fillRect/>
          </a:stretch>
        </p:blipFill>
        <p:spPr bwMode="auto">
          <a:xfrm>
            <a:off x="5770130" y="1844824"/>
            <a:ext cx="27241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tsikko 1"/>
          <p:cNvSpPr>
            <a:spLocks noGrp="1"/>
          </p:cNvSpPr>
          <p:nvPr>
            <p:ph type="title"/>
          </p:nvPr>
        </p:nvSpPr>
        <p:spPr>
          <a:xfrm>
            <a:off x="457200" y="533400"/>
            <a:ext cx="8229600" cy="990600"/>
          </a:xfrm>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Cargo Transport Units – Freight Container</a:t>
            </a:r>
          </a:p>
        </p:txBody>
      </p:sp>
      <p:sp>
        <p:nvSpPr>
          <p:cNvPr id="17" name="textruta 16"/>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10</a:t>
            </a:fld>
            <a:endParaRPr lang="en-GB" sz="1400" dirty="0">
              <a:solidFill>
                <a:schemeClr val="tx2"/>
              </a:solidFill>
            </a:endParaRPr>
          </a:p>
        </p:txBody>
      </p:sp>
    </p:spTree>
    <p:extLst>
      <p:ext uri="{BB962C8B-B14F-4D97-AF65-F5344CB8AC3E}">
        <p14:creationId xmlns:p14="http://schemas.microsoft.com/office/powerpoint/2010/main" val="3754765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Cargo Transport Units – Flat Racks</a:t>
            </a:r>
          </a:p>
        </p:txBody>
      </p:sp>
      <p:pic>
        <p:nvPicPr>
          <p:cNvPr id="4" name="Picture 3" descr="lastning 2010-06-21 00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575" t="18827" r="3157" b="17530"/>
          <a:stretch/>
        </p:blipFill>
        <p:spPr bwMode="auto">
          <a:xfrm>
            <a:off x="5823286" y="3284984"/>
            <a:ext cx="2210431" cy="1348158"/>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24632" y="1628800"/>
            <a:ext cx="2226064" cy="1669670"/>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latshållare för innehåll 1"/>
          <p:cNvSpPr>
            <a:spLocks noGrp="1"/>
          </p:cNvSpPr>
          <p:nvPr>
            <p:ph idx="1"/>
          </p:nvPr>
        </p:nvSpPr>
        <p:spPr>
          <a:xfrm>
            <a:off x="457200" y="1600200"/>
            <a:ext cx="4834880" cy="4525963"/>
          </a:xfrm>
        </p:spPr>
        <p:txBody>
          <a:bodyPr/>
          <a:lstStyle/>
          <a:p>
            <a:pPr marL="0" indent="0">
              <a:buNone/>
            </a:pPr>
            <a:r>
              <a:rPr lang="en-GB" sz="2400" dirty="0" smtClean="0"/>
              <a:t>Flat racks are usually built within the frame of </a:t>
            </a:r>
            <a:r>
              <a:rPr lang="en-GB" sz="2400" dirty="0"/>
              <a:t>ISO </a:t>
            </a:r>
            <a:r>
              <a:rPr lang="en-GB" sz="2400" dirty="0" smtClean="0"/>
              <a:t>standard with</a:t>
            </a:r>
            <a:endParaRPr lang="en-GB" sz="2400" dirty="0"/>
          </a:p>
          <a:p>
            <a:pPr>
              <a:buFontTx/>
              <a:buChar char="-"/>
            </a:pPr>
            <a:r>
              <a:rPr lang="en-GB" sz="2000" dirty="0" smtClean="0"/>
              <a:t>No roof or side walls</a:t>
            </a:r>
          </a:p>
          <a:p>
            <a:pPr>
              <a:buFontTx/>
              <a:buChar char="-"/>
            </a:pPr>
            <a:r>
              <a:rPr lang="en-GB" sz="2000" dirty="0" smtClean="0"/>
              <a:t>End walls normally same strength as a freight container</a:t>
            </a:r>
          </a:p>
          <a:p>
            <a:pPr>
              <a:buFontTx/>
              <a:buChar char="-"/>
            </a:pPr>
            <a:r>
              <a:rPr lang="en-GB" sz="2000" dirty="0" smtClean="0"/>
              <a:t>Collapsible end walls </a:t>
            </a:r>
          </a:p>
          <a:p>
            <a:pPr>
              <a:buFontTx/>
              <a:buChar char="-"/>
            </a:pPr>
            <a:r>
              <a:rPr lang="en-GB" sz="2000" dirty="0" smtClean="0"/>
              <a:t>Internal height often less than for an equivalent freight container</a:t>
            </a:r>
          </a:p>
          <a:p>
            <a:pPr>
              <a:buFontTx/>
              <a:buChar char="-"/>
            </a:pPr>
            <a:r>
              <a:rPr lang="en-GB" sz="2000" dirty="0" smtClean="0"/>
              <a:t>Lashing </a:t>
            </a:r>
            <a:r>
              <a:rPr lang="en-GB" sz="2000" dirty="0"/>
              <a:t>points </a:t>
            </a:r>
            <a:r>
              <a:rPr lang="en-GB" sz="2000" dirty="0" smtClean="0"/>
              <a:t>normally designed for a safe load of at least 5 ton</a:t>
            </a:r>
            <a:endParaRPr lang="en-GB" sz="2000" dirty="0"/>
          </a:p>
          <a:p>
            <a:endParaRPr lang="sv-SE" sz="2400" dirty="0"/>
          </a:p>
        </p:txBody>
      </p:sp>
      <p:pic>
        <p:nvPicPr>
          <p:cNvPr id="9"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9746"/>
          <a:stretch/>
        </p:blipFill>
        <p:spPr bwMode="auto">
          <a:xfrm>
            <a:off x="5813590" y="4581128"/>
            <a:ext cx="2229821" cy="1509485"/>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11</a:t>
            </a:fld>
            <a:endParaRPr lang="en-GB" sz="1400" dirty="0">
              <a:solidFill>
                <a:schemeClr val="tx2"/>
              </a:solidFill>
            </a:endParaRPr>
          </a:p>
        </p:txBody>
      </p:sp>
    </p:spTree>
    <p:extLst>
      <p:ext uri="{BB962C8B-B14F-4D97-AF65-F5344CB8AC3E}">
        <p14:creationId xmlns:p14="http://schemas.microsoft.com/office/powerpoint/2010/main" val="4022683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Liabilities</a:t>
            </a:r>
          </a:p>
        </p:txBody>
      </p:sp>
      <p:pic>
        <p:nvPicPr>
          <p:cNvPr id="5" name="Picture 10" descr="IMGP067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0112" y="4509120"/>
            <a:ext cx="2304256" cy="15244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Tetra Pak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3140968"/>
            <a:ext cx="2063818" cy="16558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Platshållare för innehåll 1"/>
          <p:cNvSpPr>
            <a:spLocks noGrp="1"/>
          </p:cNvSpPr>
          <p:nvPr>
            <p:ph idx="1"/>
          </p:nvPr>
        </p:nvSpPr>
        <p:spPr>
          <a:xfrm>
            <a:off x="457200" y="1600200"/>
            <a:ext cx="4834880" cy="4525963"/>
          </a:xfrm>
        </p:spPr>
        <p:txBody>
          <a:bodyPr>
            <a:normAutofit/>
          </a:bodyPr>
          <a:lstStyle/>
          <a:p>
            <a:pPr marL="0" indent="0">
              <a:buNone/>
            </a:pPr>
            <a:r>
              <a:rPr lang="en-GB" sz="2000" dirty="0" smtClean="0"/>
              <a:t>The </a:t>
            </a:r>
            <a:r>
              <a:rPr lang="en-GB" sz="2000" dirty="0"/>
              <a:t>master of a ship is responsible for the seaworthiness of his ship including the cargo securing </a:t>
            </a:r>
            <a:endParaRPr lang="en-GB" sz="2000" dirty="0" smtClean="0"/>
          </a:p>
          <a:p>
            <a:pPr marL="0" indent="0">
              <a:buNone/>
            </a:pPr>
            <a:endParaRPr lang="en-GB" sz="2000" dirty="0" smtClean="0"/>
          </a:p>
          <a:p>
            <a:pPr marL="0" indent="0">
              <a:buNone/>
            </a:pPr>
            <a:r>
              <a:rPr lang="en-GB" sz="2000" dirty="0" smtClean="0"/>
              <a:t>However, normally the master is not </a:t>
            </a:r>
            <a:r>
              <a:rPr lang="en-GB" sz="2000" dirty="0"/>
              <a:t>responsible for </a:t>
            </a:r>
            <a:r>
              <a:rPr lang="en-GB" sz="2000" dirty="0" smtClean="0"/>
              <a:t>cargo breakage caused by insufficient securing </a:t>
            </a:r>
            <a:r>
              <a:rPr lang="en-GB" sz="2000" dirty="0"/>
              <a:t>of the cargo inside covered cargo transport units, unless bad cargo securing is </a:t>
            </a:r>
            <a:r>
              <a:rPr lang="en-GB" sz="2000" dirty="0" smtClean="0"/>
              <a:t>suspected</a:t>
            </a:r>
            <a:endParaRPr lang="sv-SE" sz="2000" dirty="0"/>
          </a:p>
        </p:txBody>
      </p:sp>
      <p:pic>
        <p:nvPicPr>
          <p:cNvPr id="8"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3967" y="1700808"/>
            <a:ext cx="2054377" cy="148120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ruta 9"/>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12</a:t>
            </a:fld>
            <a:endParaRPr lang="en-GB" sz="1400" dirty="0">
              <a:solidFill>
                <a:schemeClr val="tx2"/>
              </a:solidFill>
            </a:endParaRPr>
          </a:p>
        </p:txBody>
      </p:sp>
    </p:spTree>
    <p:extLst>
      <p:ext uri="{BB962C8B-B14F-4D97-AF65-F5344CB8AC3E}">
        <p14:creationId xmlns:p14="http://schemas.microsoft.com/office/powerpoint/2010/main" val="1171206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Liabilities – Dangerous Goods</a:t>
            </a:r>
          </a:p>
        </p:txBody>
      </p:sp>
      <p:pic>
        <p:nvPicPr>
          <p:cNvPr id="7" name="Picture 13" descr="IMGP065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086" y="4526773"/>
            <a:ext cx="2149298" cy="142250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64476" y="1484784"/>
            <a:ext cx="169190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IMG_1203"/>
          <p:cNvPicPr>
            <a:picLocks noChangeAspect="1" noChangeArrowheads="1"/>
          </p:cNvPicPr>
          <p:nvPr/>
        </p:nvPicPr>
        <p:blipFill>
          <a:blip r:embed="rId5" cstate="email">
            <a:extLst>
              <a:ext uri="{28A0092B-C50C-407E-A947-70E740481C1C}">
                <a14:useLocalDpi xmlns:a14="http://schemas.microsoft.com/office/drawing/2010/main"/>
              </a:ext>
            </a:extLst>
          </a:blip>
          <a:srcRect t="554" r="15492"/>
          <a:stretch>
            <a:fillRect/>
          </a:stretch>
        </p:blipFill>
        <p:spPr bwMode="auto">
          <a:xfrm>
            <a:off x="7369856" y="3173794"/>
            <a:ext cx="1450615" cy="128097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descr="IMG_12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17731" y="3165439"/>
            <a:ext cx="1718565" cy="12893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 name="Platshållare för innehåll 1"/>
          <p:cNvSpPr>
            <a:spLocks noGrp="1"/>
          </p:cNvSpPr>
          <p:nvPr>
            <p:ph idx="1"/>
          </p:nvPr>
        </p:nvSpPr>
        <p:spPr>
          <a:xfrm>
            <a:off x="457200" y="1600200"/>
            <a:ext cx="4978896" cy="4853136"/>
          </a:xfrm>
        </p:spPr>
        <p:txBody>
          <a:bodyPr/>
          <a:lstStyle/>
          <a:p>
            <a:pPr marL="0" indent="0">
              <a:buNone/>
            </a:pPr>
            <a:r>
              <a:rPr lang="en-GB" sz="2400" dirty="0" smtClean="0"/>
              <a:t>Regulations for transport of DG at sea are found in the IMDG-code</a:t>
            </a:r>
          </a:p>
          <a:p>
            <a:pPr marL="0" indent="0">
              <a:buNone/>
            </a:pPr>
            <a:endParaRPr lang="en-GB" sz="1800" dirty="0" smtClean="0"/>
          </a:p>
          <a:p>
            <a:pPr marL="0" indent="0">
              <a:buNone/>
            </a:pPr>
            <a:r>
              <a:rPr lang="en-GB" sz="2400" dirty="0" smtClean="0"/>
              <a:t>The consignor is responsible to</a:t>
            </a:r>
          </a:p>
          <a:p>
            <a:pPr eaLnBrk="1" hangingPunct="1">
              <a:spcBef>
                <a:spcPct val="0"/>
              </a:spcBef>
              <a:buFontTx/>
              <a:buChar char="-"/>
              <a:defRPr/>
            </a:pPr>
            <a:r>
              <a:rPr lang="en-GB" sz="2000" dirty="0" smtClean="0"/>
              <a:t>Classify </a:t>
            </a:r>
            <a:r>
              <a:rPr lang="en-GB" sz="2000" dirty="0"/>
              <a:t>and identify the dangerous </a:t>
            </a:r>
            <a:r>
              <a:rPr lang="en-GB" sz="2000" dirty="0" smtClean="0"/>
              <a:t>cargo</a:t>
            </a:r>
          </a:p>
          <a:p>
            <a:pPr eaLnBrk="1" hangingPunct="1">
              <a:spcBef>
                <a:spcPct val="0"/>
              </a:spcBef>
              <a:buFontTx/>
              <a:buChar char="-"/>
              <a:defRPr/>
            </a:pPr>
            <a:r>
              <a:rPr lang="en-GB" sz="2000" dirty="0" smtClean="0"/>
              <a:t>Pack, mark </a:t>
            </a:r>
            <a:r>
              <a:rPr lang="en-GB" sz="2000" dirty="0"/>
              <a:t>and label the </a:t>
            </a:r>
            <a:r>
              <a:rPr lang="en-GB" sz="2000" dirty="0" smtClean="0"/>
              <a:t>cargo</a:t>
            </a:r>
          </a:p>
          <a:p>
            <a:pPr eaLnBrk="1" hangingPunct="1">
              <a:spcBef>
                <a:spcPct val="0"/>
              </a:spcBef>
              <a:buFontTx/>
              <a:buChar char="-"/>
              <a:defRPr/>
            </a:pPr>
            <a:r>
              <a:rPr lang="en-GB" sz="2000" dirty="0" smtClean="0"/>
              <a:t>Follow </a:t>
            </a:r>
            <a:r>
              <a:rPr lang="en-GB" sz="2000" dirty="0"/>
              <a:t>the segregation provisions </a:t>
            </a:r>
            <a:r>
              <a:rPr lang="en-GB" sz="2000" dirty="0" smtClean="0"/>
              <a:t>when </a:t>
            </a:r>
            <a:r>
              <a:rPr lang="en-GB" sz="2000" dirty="0"/>
              <a:t>loading a </a:t>
            </a:r>
            <a:r>
              <a:rPr lang="en-GB" sz="2000" dirty="0" smtClean="0"/>
              <a:t>CTU</a:t>
            </a:r>
          </a:p>
          <a:p>
            <a:pPr eaLnBrk="1" hangingPunct="1">
              <a:spcBef>
                <a:spcPct val="0"/>
              </a:spcBef>
              <a:buFontTx/>
              <a:buChar char="-"/>
              <a:defRPr/>
            </a:pPr>
            <a:r>
              <a:rPr lang="en-GB" sz="2000" dirty="0" smtClean="0"/>
              <a:t>Provide </a:t>
            </a:r>
            <a:r>
              <a:rPr lang="en-GB" sz="2000" dirty="0"/>
              <a:t>the consignment with the following documents:</a:t>
            </a:r>
          </a:p>
          <a:p>
            <a:pPr marL="0" lvl="1" indent="0">
              <a:buClr>
                <a:schemeClr val="tx1"/>
              </a:buClr>
              <a:buNone/>
            </a:pPr>
            <a:r>
              <a:rPr lang="en-GB" sz="2000" dirty="0"/>
              <a:t>  </a:t>
            </a:r>
            <a:r>
              <a:rPr lang="en-GB" sz="2000" dirty="0" smtClean="0"/>
              <a:t>   -Dangerous </a:t>
            </a:r>
            <a:r>
              <a:rPr lang="en-GB" sz="2000" dirty="0"/>
              <a:t>Goods </a:t>
            </a:r>
            <a:r>
              <a:rPr lang="en-GB" sz="2000" dirty="0" smtClean="0"/>
              <a:t>Declaration</a:t>
            </a:r>
          </a:p>
          <a:p>
            <a:pPr marL="0" lvl="1" indent="0">
              <a:buClr>
                <a:schemeClr val="tx1"/>
              </a:buClr>
              <a:buNone/>
            </a:pPr>
            <a:r>
              <a:rPr lang="en-GB" sz="2000" dirty="0" smtClean="0"/>
              <a:t>    - Container/Vehicle </a:t>
            </a:r>
            <a:r>
              <a:rPr lang="en-GB" sz="2000" dirty="0"/>
              <a:t>Packing </a:t>
            </a:r>
            <a:r>
              <a:rPr lang="en-GB" sz="2000" dirty="0" smtClean="0"/>
              <a:t>Certificate</a:t>
            </a:r>
            <a:endParaRPr lang="sv-SE" sz="2000" dirty="0"/>
          </a:p>
        </p:txBody>
      </p:sp>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13</a:t>
            </a:fld>
            <a:endParaRPr lang="en-GB" sz="1400" dirty="0">
              <a:solidFill>
                <a:schemeClr val="tx2"/>
              </a:solidFill>
            </a:endParaRPr>
          </a:p>
        </p:txBody>
      </p:sp>
    </p:spTree>
    <p:extLst>
      <p:ext uri="{BB962C8B-B14F-4D97-AF65-F5344CB8AC3E}">
        <p14:creationId xmlns:p14="http://schemas.microsoft.com/office/powerpoint/2010/main" val="1156807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5305" y="3573016"/>
            <a:ext cx="489023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Liabilities – Dangerous Goods</a:t>
            </a:r>
          </a:p>
        </p:txBody>
      </p:sp>
      <p:pic>
        <p:nvPicPr>
          <p:cNvPr id="4098" name="Picture 2" descr="J:\KUNDPROJEKT\ISK - Interna Sjökurser\IMO Thailand IMDG + IMSBC #1813\Photos\IMO 17-21 Oct 11\DSC_354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6" y="1628800"/>
            <a:ext cx="2863716" cy="1896735"/>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1"/>
          <p:cNvSpPr>
            <a:spLocks noGrp="1"/>
          </p:cNvSpPr>
          <p:nvPr>
            <p:ph idx="1"/>
          </p:nvPr>
        </p:nvSpPr>
        <p:spPr>
          <a:xfrm>
            <a:off x="457200" y="1600200"/>
            <a:ext cx="4690864" cy="4525963"/>
          </a:xfrm>
        </p:spPr>
        <p:txBody>
          <a:bodyPr/>
          <a:lstStyle/>
          <a:p>
            <a:pPr marL="0" indent="0" eaLnBrk="1" hangingPunct="1">
              <a:lnSpc>
                <a:spcPct val="90000"/>
              </a:lnSpc>
              <a:spcBef>
                <a:spcPct val="0"/>
              </a:spcBef>
              <a:buFontTx/>
              <a:buNone/>
            </a:pPr>
            <a:r>
              <a:rPr lang="en-GB" sz="2400" dirty="0"/>
              <a:t>Container/Vehicle Packing </a:t>
            </a:r>
            <a:r>
              <a:rPr lang="en-GB" sz="2400" dirty="0" smtClean="0"/>
              <a:t>Certificate (CPC)</a:t>
            </a:r>
            <a:endParaRPr lang="en-AU" sz="2400" i="1" dirty="0" smtClean="0">
              <a:latin typeface="Arial" charset="0"/>
            </a:endParaRPr>
          </a:p>
          <a:p>
            <a:pPr marL="0" indent="0" eaLnBrk="1" hangingPunct="1">
              <a:lnSpc>
                <a:spcPct val="90000"/>
              </a:lnSpc>
              <a:spcBef>
                <a:spcPct val="0"/>
              </a:spcBef>
              <a:buFontTx/>
              <a:buNone/>
            </a:pPr>
            <a:endParaRPr lang="en-AU" sz="1800" i="1" dirty="0" smtClean="0">
              <a:latin typeface="Arial" charset="0"/>
            </a:endParaRPr>
          </a:p>
          <a:p>
            <a:pPr marL="0" indent="0" eaLnBrk="1" hangingPunct="1">
              <a:lnSpc>
                <a:spcPct val="90000"/>
              </a:lnSpc>
              <a:spcBef>
                <a:spcPct val="0"/>
              </a:spcBef>
              <a:buFontTx/>
              <a:buNone/>
            </a:pPr>
            <a:r>
              <a:rPr lang="en-AU" sz="2000" dirty="0" smtClean="0">
                <a:latin typeface="Arial" charset="0"/>
              </a:rPr>
              <a:t>Persons </a:t>
            </a:r>
            <a:r>
              <a:rPr lang="en-AU" sz="2000" dirty="0">
                <a:latin typeface="Arial" charset="0"/>
              </a:rPr>
              <a:t>packing a </a:t>
            </a:r>
            <a:r>
              <a:rPr lang="en-AU" sz="2000" dirty="0" smtClean="0">
                <a:latin typeface="Arial" charset="0"/>
              </a:rPr>
              <a:t>container/ vehicle shall certify </a:t>
            </a:r>
          </a:p>
          <a:p>
            <a:pPr marL="0" indent="0" eaLnBrk="1" hangingPunct="1">
              <a:lnSpc>
                <a:spcPct val="90000"/>
              </a:lnSpc>
              <a:spcBef>
                <a:spcPct val="0"/>
              </a:spcBef>
              <a:buFontTx/>
              <a:buNone/>
            </a:pPr>
            <a:endParaRPr lang="en-AU" sz="1600" i="1" dirty="0">
              <a:latin typeface="Arial" charset="0"/>
            </a:endParaRPr>
          </a:p>
          <a:p>
            <a:pPr eaLnBrk="1" hangingPunct="1">
              <a:lnSpc>
                <a:spcPct val="90000"/>
              </a:lnSpc>
              <a:spcBef>
                <a:spcPct val="0"/>
              </a:spcBef>
              <a:buFontTx/>
              <a:buChar char="-"/>
            </a:pPr>
            <a:r>
              <a:rPr lang="en-AU" sz="2000" dirty="0">
                <a:latin typeface="Arial" charset="0"/>
              </a:rPr>
              <a:t>Drums securely stowed upright</a:t>
            </a:r>
          </a:p>
          <a:p>
            <a:pPr eaLnBrk="1" hangingPunct="1">
              <a:lnSpc>
                <a:spcPct val="90000"/>
              </a:lnSpc>
              <a:spcBef>
                <a:spcPct val="0"/>
              </a:spcBef>
              <a:buFontTx/>
              <a:buChar char="-"/>
            </a:pPr>
            <a:r>
              <a:rPr lang="en-AU" sz="2000" dirty="0">
                <a:latin typeface="Arial" charset="0"/>
              </a:rPr>
              <a:t>All goods is properly loaded and secured </a:t>
            </a:r>
            <a:endParaRPr lang="en-AU" sz="2000" dirty="0" smtClean="0">
              <a:latin typeface="Arial" charset="0"/>
            </a:endParaRPr>
          </a:p>
          <a:p>
            <a:pPr eaLnBrk="1" hangingPunct="1">
              <a:lnSpc>
                <a:spcPct val="90000"/>
              </a:lnSpc>
              <a:spcBef>
                <a:spcPct val="0"/>
              </a:spcBef>
              <a:buFontTx/>
              <a:buChar char="-"/>
            </a:pPr>
            <a:r>
              <a:rPr lang="en-AU" sz="2000" dirty="0" smtClean="0">
                <a:latin typeface="Arial" charset="0"/>
              </a:rPr>
              <a:t>Properly marked/labelled/ placard</a:t>
            </a:r>
          </a:p>
          <a:p>
            <a:pPr eaLnBrk="1" hangingPunct="1">
              <a:lnSpc>
                <a:spcPct val="90000"/>
              </a:lnSpc>
              <a:spcBef>
                <a:spcPct val="0"/>
              </a:spcBef>
              <a:buFontTx/>
              <a:buChar char="-"/>
            </a:pPr>
            <a:r>
              <a:rPr lang="en-AU" sz="2000" dirty="0">
                <a:latin typeface="Arial" charset="0"/>
              </a:rPr>
              <a:t>Correct segregation</a:t>
            </a:r>
          </a:p>
          <a:p>
            <a:endParaRPr lang="sv-SE" sz="2400" dirty="0"/>
          </a:p>
        </p:txBody>
      </p:sp>
      <p:sp>
        <p:nvSpPr>
          <p:cNvPr id="7" name="textruta 6"/>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14</a:t>
            </a:fld>
            <a:endParaRPr lang="en-GB" sz="1400" dirty="0">
              <a:solidFill>
                <a:schemeClr val="tx2"/>
              </a:solidFill>
            </a:endParaRPr>
          </a:p>
        </p:txBody>
      </p:sp>
    </p:spTree>
    <p:extLst>
      <p:ext uri="{BB962C8B-B14F-4D97-AF65-F5344CB8AC3E}">
        <p14:creationId xmlns:p14="http://schemas.microsoft.com/office/powerpoint/2010/main" val="3754769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Regulations and Standards</a:t>
            </a:r>
          </a:p>
        </p:txBody>
      </p:sp>
      <p:sp>
        <p:nvSpPr>
          <p:cNvPr id="2" name="Platshållare för innehåll 1"/>
          <p:cNvSpPr>
            <a:spLocks noGrp="1"/>
          </p:cNvSpPr>
          <p:nvPr>
            <p:ph idx="1"/>
          </p:nvPr>
        </p:nvSpPr>
        <p:spPr>
          <a:xfrm>
            <a:off x="457200" y="1600200"/>
            <a:ext cx="5442929" cy="4525963"/>
          </a:xfrm>
        </p:spPr>
        <p:txBody>
          <a:bodyPr>
            <a:normAutofit/>
          </a:bodyPr>
          <a:lstStyle/>
          <a:p>
            <a:r>
              <a:rPr lang="en-GB" sz="2000" dirty="0" smtClean="0"/>
              <a:t>Conventions: </a:t>
            </a:r>
            <a:r>
              <a:rPr lang="en-GB" sz="2000" i="1" dirty="0" smtClean="0">
                <a:solidFill>
                  <a:schemeClr val="tx2"/>
                </a:solidFill>
              </a:rPr>
              <a:t>SOLAS</a:t>
            </a:r>
          </a:p>
          <a:p>
            <a:r>
              <a:rPr lang="en-GB" sz="2000" dirty="0" smtClean="0"/>
              <a:t>Codes: </a:t>
            </a:r>
            <a:r>
              <a:rPr lang="en-GB" sz="2000" i="1" dirty="0">
                <a:solidFill>
                  <a:schemeClr val="tx2"/>
                </a:solidFill>
              </a:rPr>
              <a:t>CSS-Code</a:t>
            </a:r>
          </a:p>
          <a:p>
            <a:r>
              <a:rPr lang="en-GB" sz="2000" dirty="0" smtClean="0"/>
              <a:t>Resolutions: </a:t>
            </a:r>
            <a:r>
              <a:rPr lang="en-GB" sz="2000" i="1" dirty="0">
                <a:solidFill>
                  <a:schemeClr val="tx2"/>
                </a:solidFill>
              </a:rPr>
              <a:t>A.489, A.533, A.581</a:t>
            </a:r>
          </a:p>
          <a:p>
            <a:r>
              <a:rPr lang="en-GB" sz="2000" dirty="0" smtClean="0"/>
              <a:t>Circulars and guidelines: </a:t>
            </a:r>
            <a:r>
              <a:rPr lang="en-GB" sz="2000" i="1" dirty="0">
                <a:solidFill>
                  <a:schemeClr val="tx2"/>
                </a:solidFill>
              </a:rPr>
              <a:t>IMO/ILO/UN ECE Guidelines for packing of cargo transport units </a:t>
            </a:r>
          </a:p>
          <a:p>
            <a:r>
              <a:rPr lang="en-GB" sz="2000" dirty="0" smtClean="0"/>
              <a:t>Rules and regulations of the Classification Society </a:t>
            </a:r>
          </a:p>
          <a:p>
            <a:r>
              <a:rPr lang="en-GB" sz="2000" dirty="0" smtClean="0"/>
              <a:t>National regulations</a:t>
            </a:r>
          </a:p>
          <a:p>
            <a:r>
              <a:rPr lang="en-GB" sz="2000" dirty="0" smtClean="0"/>
              <a:t>Cargo Securing Manual</a:t>
            </a:r>
            <a:endParaRPr lang="en-GB" sz="2000" dirty="0"/>
          </a:p>
        </p:txBody>
      </p:sp>
      <p:pic>
        <p:nvPicPr>
          <p:cNvPr id="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136" y="1412776"/>
            <a:ext cx="1379058" cy="137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afe Practice for Cargo Stowage &amp; Securing (CSS) Code, 2011 Edition IB292E. $38.00 - (800) 596-72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16384" y="1628800"/>
            <a:ext cx="104775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aulan_01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6136" y="2924944"/>
            <a:ext cx="12525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16384" y="3212976"/>
            <a:ext cx="1047750" cy="14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328" y="4820302"/>
            <a:ext cx="841043" cy="119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4168" y="3933056"/>
            <a:ext cx="964506" cy="136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15</a:t>
            </a:fld>
            <a:endParaRPr lang="en-GB" sz="1400" dirty="0">
              <a:solidFill>
                <a:schemeClr val="tx2"/>
              </a:solidFill>
            </a:endParaRPr>
          </a:p>
        </p:txBody>
      </p:sp>
    </p:spTree>
    <p:extLst>
      <p:ext uri="{BB962C8B-B14F-4D97-AF65-F5344CB8AC3E}">
        <p14:creationId xmlns:p14="http://schemas.microsoft.com/office/powerpoint/2010/main" val="4276908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Regulations and Standards</a:t>
            </a:r>
          </a:p>
        </p:txBody>
      </p:sp>
      <p:sp>
        <p:nvSpPr>
          <p:cNvPr id="2" name="Platshållare för innehåll 1"/>
          <p:cNvSpPr>
            <a:spLocks noGrp="1"/>
          </p:cNvSpPr>
          <p:nvPr>
            <p:ph idx="1"/>
          </p:nvPr>
        </p:nvSpPr>
        <p:spPr>
          <a:xfrm>
            <a:off x="457200" y="1600200"/>
            <a:ext cx="5442929" cy="4525963"/>
          </a:xfrm>
        </p:spPr>
        <p:txBody>
          <a:bodyPr/>
          <a:lstStyle/>
          <a:p>
            <a:pPr marL="0" indent="0">
              <a:buNone/>
            </a:pPr>
            <a:r>
              <a:rPr lang="en-GB" sz="2400" dirty="0" smtClean="0"/>
              <a:t>The most important rules and regulations for cargo securing in or on CTUs are:</a:t>
            </a:r>
          </a:p>
          <a:p>
            <a:pPr marL="0" indent="0">
              <a:buNone/>
            </a:pPr>
            <a:endParaRPr lang="en-GB" sz="1800" i="1" dirty="0" smtClean="0">
              <a:solidFill>
                <a:schemeClr val="tx2"/>
              </a:solidFill>
            </a:endParaRPr>
          </a:p>
          <a:p>
            <a:r>
              <a:rPr lang="en-GB" sz="2000" dirty="0"/>
              <a:t>IMO/ILO/UN ECE Guidelines for packing of cargo transport units (CTUs)</a:t>
            </a:r>
          </a:p>
          <a:p>
            <a:r>
              <a:rPr lang="en-GB" sz="2000" dirty="0"/>
              <a:t>IMO </a:t>
            </a:r>
            <a:r>
              <a:rPr lang="en-GB" sz="2000" dirty="0" smtClean="0"/>
              <a:t>Model </a:t>
            </a:r>
            <a:r>
              <a:rPr lang="en-GB" sz="2000" dirty="0"/>
              <a:t>Course 3.18 </a:t>
            </a:r>
            <a:r>
              <a:rPr lang="en-GB" sz="2000" i="1" dirty="0"/>
              <a:t>“Safe packing of cargo transport units</a:t>
            </a:r>
            <a:r>
              <a:rPr lang="en-GB" sz="2000" i="1" dirty="0" smtClean="0"/>
              <a:t>”</a:t>
            </a:r>
            <a:r>
              <a:rPr lang="en-GB" sz="2000" dirty="0" smtClean="0"/>
              <a:t> </a:t>
            </a:r>
            <a:endParaRPr lang="en-GB" sz="2000" dirty="0"/>
          </a:p>
        </p:txBody>
      </p:sp>
      <p:pic>
        <p:nvPicPr>
          <p:cNvPr id="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9931" y="1700808"/>
            <a:ext cx="1047750" cy="14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00129" y="3780915"/>
            <a:ext cx="26003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ruta 11"/>
          <p:cNvSpPr txBox="1"/>
          <p:nvPr/>
        </p:nvSpPr>
        <p:spPr>
          <a:xfrm>
            <a:off x="5796136" y="5607537"/>
            <a:ext cx="2808312" cy="261610"/>
          </a:xfrm>
          <a:prstGeom prst="rect">
            <a:avLst/>
          </a:prstGeom>
          <a:noFill/>
        </p:spPr>
        <p:txBody>
          <a:bodyPr wrap="square" rtlCol="0">
            <a:spAutoFit/>
          </a:bodyPr>
          <a:lstStyle/>
          <a:p>
            <a:pPr algn="ctr"/>
            <a:r>
              <a:rPr lang="en-GB" sz="1100" i="1" smtClean="0"/>
              <a:t>IMO Model Course 3.18</a:t>
            </a:r>
            <a:endParaRPr lang="en-GB" sz="1100" i="1"/>
          </a:p>
        </p:txBody>
      </p:sp>
      <p:sp>
        <p:nvSpPr>
          <p:cNvPr id="13" name="textruta 12"/>
          <p:cNvSpPr txBox="1"/>
          <p:nvPr/>
        </p:nvSpPr>
        <p:spPr>
          <a:xfrm>
            <a:off x="5727651" y="3214137"/>
            <a:ext cx="2808312" cy="430887"/>
          </a:xfrm>
          <a:prstGeom prst="rect">
            <a:avLst/>
          </a:prstGeom>
          <a:noFill/>
        </p:spPr>
        <p:txBody>
          <a:bodyPr wrap="square" rtlCol="0">
            <a:spAutoFit/>
          </a:bodyPr>
          <a:lstStyle/>
          <a:p>
            <a:pPr algn="ctr"/>
            <a:r>
              <a:rPr lang="en-GB" sz="1100" i="1" dirty="0" smtClean="0"/>
              <a:t>IMO/ILO/ UN ECE Guidelines for Packing of Cargo Transport Units (CTU’s)</a:t>
            </a:r>
            <a:endParaRPr lang="en-GB" sz="1100" i="1" dirty="0"/>
          </a:p>
        </p:txBody>
      </p:sp>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16</a:t>
            </a:fld>
            <a:endParaRPr lang="en-GB" sz="1400" dirty="0">
              <a:solidFill>
                <a:schemeClr val="tx2"/>
              </a:solidFill>
            </a:endParaRPr>
          </a:p>
        </p:txBody>
      </p:sp>
    </p:spTree>
    <p:extLst>
      <p:ext uri="{BB962C8B-B14F-4D97-AF65-F5344CB8AC3E}">
        <p14:creationId xmlns:p14="http://schemas.microsoft.com/office/powerpoint/2010/main" val="775704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Handling at the Port Terminal</a:t>
            </a:r>
          </a:p>
        </p:txBody>
      </p:sp>
      <p:sp>
        <p:nvSpPr>
          <p:cNvPr id="4" name="Platshållare för innehåll 1"/>
          <p:cNvSpPr txBox="1">
            <a:spLocks/>
          </p:cNvSpPr>
          <p:nvPr/>
        </p:nvSpPr>
        <p:spPr bwMode="auto">
          <a:xfrm>
            <a:off x="457200" y="1600200"/>
            <a:ext cx="483488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dirty="0" smtClean="0"/>
              <a:t>The cargo securing on a Cargo </a:t>
            </a:r>
            <a:r>
              <a:rPr lang="en-GB" sz="2000" dirty="0"/>
              <a:t>Transport Unit (CTU) </a:t>
            </a:r>
            <a:r>
              <a:rPr lang="en-GB" sz="2000" dirty="0" smtClean="0"/>
              <a:t>in an intermodal transport chain is only inspected at the port terminal if bad cargo securing is suspected. </a:t>
            </a:r>
          </a:p>
          <a:p>
            <a:pPr marL="0" indent="0">
              <a:buFont typeface="Arial" charset="0"/>
              <a:buNone/>
            </a:pPr>
            <a:endParaRPr lang="en-GB" sz="2000" dirty="0" smtClean="0"/>
          </a:p>
          <a:p>
            <a:pPr marL="0" indent="0">
              <a:buFont typeface="Arial" charset="0"/>
              <a:buNone/>
            </a:pPr>
            <a:r>
              <a:rPr lang="en-GB" sz="2000" dirty="0" smtClean="0"/>
              <a:t>The stevedores are performing cargo securing on a CTU only if the CTU is stowed at the port facility.</a:t>
            </a:r>
          </a:p>
          <a:p>
            <a:pPr marL="0" indent="0">
              <a:buFont typeface="Arial" charset="0"/>
              <a:buNone/>
            </a:pPr>
            <a:endParaRPr lang="en-GB" sz="2000" dirty="0"/>
          </a:p>
          <a:p>
            <a:pPr marL="0" lvl="2" indent="0">
              <a:buNone/>
            </a:pPr>
            <a:r>
              <a:rPr lang="en-GB" sz="2000" dirty="0" smtClean="0"/>
              <a:t>The cargo securing of the CTUs on the sea vessel is </a:t>
            </a:r>
            <a:r>
              <a:rPr lang="en-US" sz="2000" dirty="0" smtClean="0"/>
              <a:t>done by the stevedores and/or the crew onboard the ship.</a:t>
            </a:r>
            <a:endParaRPr lang="sv-SE" sz="2000" dirty="0" smtClean="0"/>
          </a:p>
          <a:p>
            <a:endParaRPr lang="sv-SE" sz="2000" dirty="0"/>
          </a:p>
        </p:txBody>
      </p:sp>
      <p:sp>
        <p:nvSpPr>
          <p:cNvPr id="7" name="textruta 6"/>
          <p:cNvSpPr txBox="1"/>
          <p:nvPr/>
        </p:nvSpPr>
        <p:spPr>
          <a:xfrm>
            <a:off x="6608786" y="3082171"/>
            <a:ext cx="2132076" cy="261610"/>
          </a:xfrm>
          <a:prstGeom prst="rect">
            <a:avLst/>
          </a:prstGeom>
          <a:noFill/>
        </p:spPr>
        <p:txBody>
          <a:bodyPr wrap="square" rtlCol="0">
            <a:spAutoFit/>
          </a:bodyPr>
          <a:lstStyle/>
          <a:p>
            <a:pPr algn="ctr"/>
            <a:r>
              <a:rPr lang="en-US" sz="1100" i="1" dirty="0" smtClean="0"/>
              <a:t>Loading of containers</a:t>
            </a:r>
            <a:endParaRPr lang="en-US" sz="1100" i="1" dirty="0"/>
          </a:p>
        </p:txBody>
      </p:sp>
      <p:sp>
        <p:nvSpPr>
          <p:cNvPr id="8" name="textruta 7"/>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17</a:t>
            </a:fld>
            <a:endParaRPr lang="en-GB" sz="1400" dirty="0">
              <a:solidFill>
                <a:schemeClr val="tx2"/>
              </a:solidFill>
            </a:endParaRPr>
          </a:p>
        </p:txBody>
      </p:sp>
      <p:pic>
        <p:nvPicPr>
          <p:cNvPr id="3074" name="Picture 2" descr="http://www.bildarchiv-hamburg.de/hamburg/hafenelbe/container/06_container_hafen/011_14864_containerkran_lad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86" y="1604393"/>
            <a:ext cx="2121674" cy="14645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197206"/>
            <a:ext cx="2132077" cy="147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8"/>
          <p:cNvSpPr txBox="1"/>
          <p:nvPr/>
        </p:nvSpPr>
        <p:spPr>
          <a:xfrm>
            <a:off x="4788024" y="4670285"/>
            <a:ext cx="2235753" cy="430887"/>
          </a:xfrm>
          <a:prstGeom prst="rect">
            <a:avLst/>
          </a:prstGeom>
          <a:noFill/>
        </p:spPr>
        <p:txBody>
          <a:bodyPr wrap="square" rtlCol="0">
            <a:spAutoFit/>
          </a:bodyPr>
          <a:lstStyle/>
          <a:p>
            <a:pPr algn="ctr"/>
            <a:r>
              <a:rPr lang="en-US" sz="1100" i="1" dirty="0" smtClean="0"/>
              <a:t>Cargo securing performed at the port terminal on a roll trailer</a:t>
            </a:r>
            <a:endParaRPr lang="en-US" sz="1100" i="1" dirty="0"/>
          </a:p>
        </p:txBody>
      </p:sp>
      <p:pic>
        <p:nvPicPr>
          <p:cNvPr id="10" name="Picture 29"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3933056"/>
            <a:ext cx="1576574" cy="161662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11" name="textruta 10"/>
          <p:cNvSpPr txBox="1"/>
          <p:nvPr/>
        </p:nvSpPr>
        <p:spPr>
          <a:xfrm>
            <a:off x="6897939" y="5549931"/>
            <a:ext cx="2138557" cy="430887"/>
          </a:xfrm>
          <a:prstGeom prst="rect">
            <a:avLst/>
          </a:prstGeom>
          <a:noFill/>
        </p:spPr>
        <p:txBody>
          <a:bodyPr wrap="square" rtlCol="0">
            <a:spAutoFit/>
          </a:bodyPr>
          <a:lstStyle/>
          <a:p>
            <a:pPr algn="ctr"/>
            <a:r>
              <a:rPr lang="en-US" sz="1100" i="1" dirty="0" smtClean="0"/>
              <a:t>Ship personnel preparing securing of CTUs</a:t>
            </a:r>
            <a:endParaRPr lang="en-US" sz="1100" i="1" dirty="0"/>
          </a:p>
        </p:txBody>
      </p:sp>
    </p:spTree>
    <p:extLst>
      <p:ext uri="{BB962C8B-B14F-4D97-AF65-F5344CB8AC3E}">
        <p14:creationId xmlns:p14="http://schemas.microsoft.com/office/powerpoint/2010/main" val="3588668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Acting Forces</a:t>
            </a:r>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475656" y="4221088"/>
            <a:ext cx="2457450" cy="1800225"/>
          </a:xfrm>
          <a:prstGeom prst="rect">
            <a:avLst/>
          </a:prstGeom>
          <a:noFill/>
          <a:ln w="9525">
            <a:solidFill>
              <a:srgbClr val="3333CC"/>
            </a:solidFill>
            <a:miter lim="800000"/>
            <a:headEnd type="none" w="sm" len="sm"/>
            <a:tailEnd type="none" w="sm" len="sm"/>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804" r="6052"/>
          <a:stretch/>
        </p:blipFill>
        <p:spPr bwMode="auto">
          <a:xfrm>
            <a:off x="4932040" y="1988840"/>
            <a:ext cx="390774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txBox="1">
            <a:spLocks/>
          </p:cNvSpPr>
          <p:nvPr/>
        </p:nvSpPr>
        <p:spPr bwMode="auto">
          <a:xfrm>
            <a:off x="457201" y="1600200"/>
            <a:ext cx="454684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dirty="0"/>
              <a:t>A vessel has the following six freedoms of </a:t>
            </a:r>
            <a:r>
              <a:rPr lang="en-GB" sz="2400" dirty="0" smtClean="0"/>
              <a:t>motion:</a:t>
            </a:r>
          </a:p>
          <a:p>
            <a:pPr marL="0" indent="0">
              <a:buNone/>
            </a:pPr>
            <a:r>
              <a:rPr lang="en-GB" sz="1600" dirty="0"/>
              <a:t/>
            </a:r>
            <a:br>
              <a:rPr lang="en-GB" sz="1600" dirty="0"/>
            </a:br>
            <a:r>
              <a:rPr lang="en-GB" sz="2400" dirty="0" smtClean="0"/>
              <a:t>	</a:t>
            </a:r>
            <a:r>
              <a:rPr lang="en-GB" sz="1800" dirty="0" smtClean="0"/>
              <a:t>• </a:t>
            </a:r>
            <a:r>
              <a:rPr lang="en-GB" sz="2400" dirty="0" smtClean="0"/>
              <a:t>Roll	</a:t>
            </a:r>
            <a:r>
              <a:rPr lang="en-GB" sz="2400" dirty="0"/>
              <a:t> </a:t>
            </a:r>
            <a:r>
              <a:rPr lang="en-GB" sz="1800" dirty="0"/>
              <a:t>•</a:t>
            </a:r>
            <a:r>
              <a:rPr lang="en-GB" sz="2400" dirty="0"/>
              <a:t> </a:t>
            </a:r>
            <a:r>
              <a:rPr lang="en-GB" sz="2400" dirty="0" smtClean="0"/>
              <a:t>Sway</a:t>
            </a:r>
          </a:p>
          <a:p>
            <a:pPr marL="0" indent="0">
              <a:buNone/>
            </a:pPr>
            <a:r>
              <a:rPr lang="en-GB" sz="1800" dirty="0" smtClean="0"/>
              <a:t>	•</a:t>
            </a:r>
            <a:r>
              <a:rPr lang="en-GB" sz="2400" dirty="0" smtClean="0"/>
              <a:t> Pitch	</a:t>
            </a:r>
            <a:r>
              <a:rPr lang="en-GB" sz="2400" dirty="0"/>
              <a:t> </a:t>
            </a:r>
            <a:r>
              <a:rPr lang="en-GB" sz="1800" dirty="0"/>
              <a:t>•</a:t>
            </a:r>
            <a:r>
              <a:rPr lang="en-GB" sz="2400" dirty="0"/>
              <a:t> </a:t>
            </a:r>
            <a:r>
              <a:rPr lang="en-GB" sz="2400" dirty="0" smtClean="0"/>
              <a:t>Surge</a:t>
            </a:r>
          </a:p>
          <a:p>
            <a:pPr marL="0" indent="0">
              <a:buNone/>
            </a:pPr>
            <a:r>
              <a:rPr lang="en-GB" sz="1800" dirty="0" smtClean="0"/>
              <a:t>	•</a:t>
            </a:r>
            <a:r>
              <a:rPr lang="en-GB" sz="2400" dirty="0" smtClean="0"/>
              <a:t> Yaw 	</a:t>
            </a:r>
            <a:r>
              <a:rPr lang="en-GB" sz="2400" dirty="0"/>
              <a:t> </a:t>
            </a:r>
            <a:r>
              <a:rPr lang="en-GB" sz="1800" dirty="0"/>
              <a:t>•</a:t>
            </a:r>
            <a:r>
              <a:rPr lang="en-GB" sz="2400" dirty="0"/>
              <a:t> </a:t>
            </a:r>
            <a:r>
              <a:rPr lang="en-GB" sz="2400" dirty="0" smtClean="0"/>
              <a:t>Heave</a:t>
            </a:r>
            <a:endParaRPr lang="en-GB" sz="2400" dirty="0"/>
          </a:p>
        </p:txBody>
      </p:sp>
      <p:sp>
        <p:nvSpPr>
          <p:cNvPr id="8" name="textruta 7"/>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18</a:t>
            </a:fld>
            <a:endParaRPr lang="en-GB" sz="1400" dirty="0">
              <a:solidFill>
                <a:schemeClr val="tx2"/>
              </a:solidFill>
            </a:endParaRPr>
          </a:p>
        </p:txBody>
      </p:sp>
    </p:spTree>
    <p:extLst>
      <p:ext uri="{BB962C8B-B14F-4D97-AF65-F5344CB8AC3E}">
        <p14:creationId xmlns:p14="http://schemas.microsoft.com/office/powerpoint/2010/main" val="11396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Acting Forces</a:t>
            </a:r>
          </a:p>
        </p:txBody>
      </p:sp>
      <p:sp>
        <p:nvSpPr>
          <p:cNvPr id="6" name="Platshållare för innehåll 1"/>
          <p:cNvSpPr txBox="1">
            <a:spLocks/>
          </p:cNvSpPr>
          <p:nvPr/>
        </p:nvSpPr>
        <p:spPr bwMode="auto">
          <a:xfrm>
            <a:off x="457200" y="1600201"/>
            <a:ext cx="5442929" cy="820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dirty="0" smtClean="0"/>
              <a:t>Acting forces according to  the IMO </a:t>
            </a:r>
            <a:r>
              <a:rPr lang="en-GB" sz="2400" dirty="0"/>
              <a:t>Guidelines for packing of </a:t>
            </a:r>
            <a:r>
              <a:rPr lang="en-GB" sz="2400" dirty="0" smtClean="0"/>
              <a:t>CTUs</a:t>
            </a:r>
            <a:endParaRPr lang="en-GB" sz="2400" dirty="0"/>
          </a:p>
          <a:p>
            <a:pPr marL="0" indent="0">
              <a:buNone/>
            </a:pPr>
            <a:r>
              <a:rPr lang="en-GB" sz="2400" dirty="0" smtClean="0"/>
              <a:t>	</a:t>
            </a:r>
            <a:endParaRPr lang="en-GB" sz="2400" dirty="0"/>
          </a:p>
        </p:txBody>
      </p:sp>
      <p:grpSp>
        <p:nvGrpSpPr>
          <p:cNvPr id="9" name="Grupp 8"/>
          <p:cNvGrpSpPr/>
          <p:nvPr/>
        </p:nvGrpSpPr>
        <p:grpSpPr>
          <a:xfrm>
            <a:off x="6012160" y="1943254"/>
            <a:ext cx="2808312" cy="4150042"/>
            <a:chOff x="6012160" y="1772816"/>
            <a:chExt cx="2808312" cy="4150042"/>
          </a:xfrm>
        </p:grpSpPr>
        <p:sp>
          <p:nvSpPr>
            <p:cNvPr id="7" name="textruta 6"/>
            <p:cNvSpPr txBox="1"/>
            <p:nvPr/>
          </p:nvSpPr>
          <p:spPr>
            <a:xfrm>
              <a:off x="6012160" y="5661248"/>
              <a:ext cx="2808312" cy="261610"/>
            </a:xfrm>
            <a:prstGeom prst="rect">
              <a:avLst/>
            </a:prstGeom>
            <a:noFill/>
          </p:spPr>
          <p:txBody>
            <a:bodyPr wrap="square" rtlCol="0">
              <a:spAutoFit/>
            </a:bodyPr>
            <a:lstStyle/>
            <a:p>
              <a:pPr algn="ctr"/>
              <a:r>
                <a:rPr lang="sv-SE" sz="1100" i="1" dirty="0" smtClean="0"/>
                <a:t>Sea Areas</a:t>
              </a:r>
              <a:endParaRPr lang="sv-SE" sz="11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24328" y="1772816"/>
              <a:ext cx="267983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 name="Tabell 2"/>
          <p:cNvGraphicFramePr>
            <a:graphicFrameLocks noGrp="1"/>
          </p:cNvGraphicFramePr>
          <p:nvPr>
            <p:extLst>
              <p:ext uri="{D42A27DB-BD31-4B8C-83A1-F6EECF244321}">
                <p14:modId xmlns:p14="http://schemas.microsoft.com/office/powerpoint/2010/main" val="2559894316"/>
              </p:ext>
            </p:extLst>
          </p:nvPr>
        </p:nvGraphicFramePr>
        <p:xfrm>
          <a:off x="529208" y="2593712"/>
          <a:ext cx="5266928" cy="1483360"/>
        </p:xfrm>
        <a:graphic>
          <a:graphicData uri="http://schemas.openxmlformats.org/drawingml/2006/table">
            <a:tbl>
              <a:tblPr firstRow="1" bandRow="1">
                <a:tableStyleId>{5C22544A-7EE6-4342-B048-85BDC9FD1C3A}</a:tableStyleId>
              </a:tblPr>
              <a:tblGrid>
                <a:gridCol w="1594520"/>
                <a:gridCol w="1224136"/>
                <a:gridCol w="1224136"/>
                <a:gridCol w="1224136"/>
              </a:tblGrid>
              <a:tr h="370840">
                <a:tc>
                  <a:txBody>
                    <a:bodyPr/>
                    <a:lstStyle/>
                    <a:p>
                      <a:r>
                        <a:rPr lang="en-GB" noProof="0" dirty="0" smtClean="0"/>
                        <a:t>Sea Area</a:t>
                      </a:r>
                      <a:endParaRPr lang="en-GB" noProof="0" dirty="0"/>
                    </a:p>
                  </a:txBody>
                  <a:tcPr/>
                </a:tc>
                <a:tc>
                  <a:txBody>
                    <a:bodyPr/>
                    <a:lstStyle/>
                    <a:p>
                      <a:pPr algn="ctr"/>
                      <a:r>
                        <a:rPr lang="en-GB" sz="1600" noProof="0" dirty="0" smtClean="0"/>
                        <a:t>Forwards</a:t>
                      </a:r>
                      <a:endParaRPr lang="en-GB" sz="1600" noProof="0" dirty="0"/>
                    </a:p>
                  </a:txBody>
                  <a:tcPr/>
                </a:tc>
                <a:tc>
                  <a:txBody>
                    <a:bodyPr/>
                    <a:lstStyle/>
                    <a:p>
                      <a:pPr algn="ctr"/>
                      <a:r>
                        <a:rPr lang="en-GB" sz="1600" noProof="0" dirty="0" smtClean="0"/>
                        <a:t>Backward</a:t>
                      </a:r>
                      <a:endParaRPr lang="en-GB" sz="1600" noProof="0" dirty="0"/>
                    </a:p>
                  </a:txBody>
                  <a:tcPr/>
                </a:tc>
                <a:tc>
                  <a:txBody>
                    <a:bodyPr/>
                    <a:lstStyle/>
                    <a:p>
                      <a:pPr algn="ctr"/>
                      <a:r>
                        <a:rPr lang="en-GB" sz="1600" noProof="0" dirty="0" smtClean="0"/>
                        <a:t>Sideways</a:t>
                      </a:r>
                      <a:endParaRPr lang="en-GB" sz="1600" noProof="0" dirty="0"/>
                    </a:p>
                  </a:txBody>
                  <a:tcPr/>
                </a:tc>
              </a:tr>
              <a:tr h="370840">
                <a:tc>
                  <a:txBody>
                    <a:bodyPr/>
                    <a:lstStyle/>
                    <a:p>
                      <a:r>
                        <a:rPr lang="en-GB" sz="1600" noProof="0" dirty="0" smtClean="0"/>
                        <a:t>A:</a:t>
                      </a:r>
                      <a:r>
                        <a:rPr lang="en-GB" sz="1600" baseline="0" noProof="0" dirty="0" smtClean="0"/>
                        <a:t> Baltic Sea</a:t>
                      </a:r>
                      <a:endParaRPr lang="en-GB" sz="1600" noProof="0" dirty="0"/>
                    </a:p>
                  </a:txBody>
                  <a:tcPr/>
                </a:tc>
                <a:tc>
                  <a:txBody>
                    <a:bodyPr/>
                    <a:lstStyle/>
                    <a:p>
                      <a:pPr algn="ctr"/>
                      <a:r>
                        <a:rPr lang="en-GB" sz="1600" noProof="0" dirty="0" smtClean="0"/>
                        <a:t>0.3g (a)</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0.3g (a)</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0.5g </a:t>
                      </a:r>
                      <a:endParaRPr lang="en-GB" sz="1600" noProof="0" dirty="0"/>
                    </a:p>
                  </a:txBody>
                  <a:tcPr anchor="ctr"/>
                </a:tc>
              </a:tr>
              <a:tr h="370840">
                <a:tc>
                  <a:txBody>
                    <a:bodyPr/>
                    <a:lstStyle/>
                    <a:p>
                      <a:r>
                        <a:rPr lang="en-GB" sz="1600" noProof="0" dirty="0" smtClean="0"/>
                        <a:t>B:</a:t>
                      </a:r>
                      <a:r>
                        <a:rPr lang="en-GB" sz="1600" baseline="0" noProof="0" dirty="0" smtClean="0"/>
                        <a:t> North Sea</a:t>
                      </a:r>
                      <a:endParaRPr lang="en-GB" sz="1600" noProof="0" dirty="0"/>
                    </a:p>
                  </a:txBody>
                  <a:tcPr/>
                </a:tc>
                <a:tc>
                  <a:txBody>
                    <a:bodyPr/>
                    <a:lstStyle/>
                    <a:p>
                      <a:pPr algn="ctr"/>
                      <a:r>
                        <a:rPr lang="en-GB" sz="1600" noProof="0" dirty="0" smtClean="0"/>
                        <a:t>0.3g (b)</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0.3g (b)</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0.7g </a:t>
                      </a:r>
                      <a:endParaRPr lang="en-GB" sz="1600" noProof="0" dirty="0"/>
                    </a:p>
                  </a:txBody>
                  <a:tcPr anchor="ctr"/>
                </a:tc>
              </a:tr>
              <a:tr h="370840">
                <a:tc>
                  <a:txBody>
                    <a:bodyPr/>
                    <a:lstStyle/>
                    <a:p>
                      <a:r>
                        <a:rPr lang="en-GB" sz="1600" noProof="0" dirty="0" smtClean="0"/>
                        <a:t>C:</a:t>
                      </a:r>
                      <a:r>
                        <a:rPr lang="en-GB" sz="1600" baseline="0" noProof="0" dirty="0" smtClean="0"/>
                        <a:t> Unrestricted</a:t>
                      </a:r>
                      <a:endParaRPr lang="en-GB" sz="1600" noProof="0" dirty="0"/>
                    </a:p>
                  </a:txBody>
                  <a:tcPr/>
                </a:tc>
                <a:tc>
                  <a:txBody>
                    <a:bodyPr/>
                    <a:lstStyle/>
                    <a:p>
                      <a:pPr algn="ctr"/>
                      <a:r>
                        <a:rPr lang="en-GB" sz="1600" noProof="0" dirty="0" smtClean="0"/>
                        <a:t>0.4g (c)</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0.4g (c)</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0.8g </a:t>
                      </a:r>
                      <a:endParaRPr lang="en-GB" sz="1600" noProof="0" dirty="0"/>
                    </a:p>
                  </a:txBody>
                  <a:tcPr anchor="ctr"/>
                </a:tc>
              </a:tr>
            </a:tbl>
          </a:graphicData>
        </a:graphic>
      </p:graphicFrame>
      <p:sp>
        <p:nvSpPr>
          <p:cNvPr id="11" name="Platshållare för innehåll 1"/>
          <p:cNvSpPr txBox="1">
            <a:spLocks/>
          </p:cNvSpPr>
          <p:nvPr/>
        </p:nvSpPr>
        <p:spPr bwMode="auto">
          <a:xfrm>
            <a:off x="467544" y="4149080"/>
            <a:ext cx="5442929" cy="17832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dirty="0" smtClean="0"/>
              <a:t>1g = 9.81 m/s</a:t>
            </a:r>
            <a:r>
              <a:rPr lang="en-GB" sz="1400" baseline="30000" dirty="0" smtClean="0"/>
              <a:t>2</a:t>
            </a:r>
          </a:p>
          <a:p>
            <a:pPr marL="0" indent="0">
              <a:buNone/>
            </a:pPr>
            <a:r>
              <a:rPr lang="en-GB" sz="1400" dirty="0" smtClean="0"/>
              <a:t>Combined with static gravity force of 1.0g acting downwards and a dynamic variations of:</a:t>
            </a:r>
            <a:endParaRPr lang="en-GB" sz="1400" dirty="0"/>
          </a:p>
          <a:p>
            <a:pPr>
              <a:buAutoNum type="alphaLcParenBoth"/>
            </a:pPr>
            <a:r>
              <a:rPr lang="en-GB" sz="1400" dirty="0" smtClean="0"/>
              <a:t>± 0.5g</a:t>
            </a:r>
          </a:p>
          <a:p>
            <a:pPr>
              <a:buFont typeface="Arial" charset="0"/>
              <a:buAutoNum type="alphaLcParenBoth"/>
            </a:pPr>
            <a:r>
              <a:rPr lang="en-GB" sz="1400" dirty="0"/>
              <a:t>± </a:t>
            </a:r>
            <a:r>
              <a:rPr lang="en-GB" sz="1400" dirty="0" smtClean="0"/>
              <a:t>0.7g</a:t>
            </a:r>
            <a:endParaRPr lang="en-GB" sz="1400" dirty="0"/>
          </a:p>
          <a:p>
            <a:pPr>
              <a:buFont typeface="Arial" charset="0"/>
              <a:buAutoNum type="alphaLcParenBoth"/>
            </a:pPr>
            <a:r>
              <a:rPr lang="en-GB" sz="1400" dirty="0"/>
              <a:t>± </a:t>
            </a:r>
            <a:r>
              <a:rPr lang="en-GB" sz="1400" dirty="0" smtClean="0"/>
              <a:t>0.8g</a:t>
            </a:r>
          </a:p>
          <a:p>
            <a:pPr>
              <a:buAutoNum type="alphaLcParenBoth"/>
            </a:pPr>
            <a:endParaRPr lang="en-GB" sz="1400" baseline="30000" dirty="0"/>
          </a:p>
          <a:p>
            <a:pPr marL="0" indent="0">
              <a:buNone/>
            </a:pPr>
            <a:r>
              <a:rPr lang="en-GB" sz="1800" dirty="0" smtClean="0"/>
              <a:t>	</a:t>
            </a:r>
          </a:p>
          <a:p>
            <a:pPr marL="0" indent="0">
              <a:buNone/>
            </a:pPr>
            <a:endParaRPr lang="en-GB" sz="1800" dirty="0"/>
          </a:p>
        </p:txBody>
      </p:sp>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19</a:t>
            </a:fld>
            <a:endParaRPr lang="en-GB" sz="1400" dirty="0">
              <a:solidFill>
                <a:schemeClr val="tx2"/>
              </a:solidFill>
            </a:endParaRPr>
          </a:p>
        </p:txBody>
      </p:sp>
    </p:spTree>
    <p:extLst>
      <p:ext uri="{BB962C8B-B14F-4D97-AF65-F5344CB8AC3E}">
        <p14:creationId xmlns:p14="http://schemas.microsoft.com/office/powerpoint/2010/main" val="3865002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General</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7466" b="6719"/>
          <a:stretch/>
        </p:blipFill>
        <p:spPr bwMode="auto">
          <a:xfrm>
            <a:off x="5220072" y="1716017"/>
            <a:ext cx="2891168" cy="20010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2160" y="3852911"/>
            <a:ext cx="2736304" cy="20522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latshållare för innehåll 1"/>
          <p:cNvSpPr>
            <a:spLocks noGrp="1"/>
          </p:cNvSpPr>
          <p:nvPr>
            <p:ph idx="1"/>
          </p:nvPr>
        </p:nvSpPr>
        <p:spPr>
          <a:xfrm>
            <a:off x="457200" y="1600200"/>
            <a:ext cx="4546848" cy="4709120"/>
          </a:xfrm>
        </p:spPr>
        <p:txBody>
          <a:bodyPr>
            <a:normAutofit/>
          </a:bodyPr>
          <a:lstStyle/>
          <a:p>
            <a:pPr marL="0" indent="0">
              <a:buNone/>
            </a:pPr>
            <a:r>
              <a:rPr lang="en-GB" sz="2000" dirty="0" smtClean="0"/>
              <a:t>Almost </a:t>
            </a:r>
            <a:r>
              <a:rPr lang="en-GB" sz="2000" dirty="0"/>
              <a:t>all seafarers have been </a:t>
            </a:r>
            <a:r>
              <a:rPr lang="en-GB" sz="2000" dirty="0" smtClean="0"/>
              <a:t>exposed to and are very well aware of</a:t>
            </a:r>
          </a:p>
          <a:p>
            <a:r>
              <a:rPr lang="en-GB" sz="2000" dirty="0" smtClean="0"/>
              <a:t>the </a:t>
            </a:r>
            <a:r>
              <a:rPr lang="en-GB" sz="2000" dirty="0"/>
              <a:t>impact and force </a:t>
            </a:r>
            <a:r>
              <a:rPr lang="en-GB" sz="2000" dirty="0" smtClean="0"/>
              <a:t>of hard weather.</a:t>
            </a:r>
          </a:p>
          <a:p>
            <a:r>
              <a:rPr lang="en-GB" sz="2000" dirty="0" smtClean="0"/>
              <a:t>if the cargo is not properly stowed and secured the consequences can be dramatic.</a:t>
            </a:r>
          </a:p>
          <a:p>
            <a:r>
              <a:rPr lang="en-GB" sz="2000" dirty="0" smtClean="0"/>
              <a:t>the </a:t>
            </a:r>
            <a:r>
              <a:rPr lang="en-GB" sz="2000" dirty="0"/>
              <a:t>forces on the cargo </a:t>
            </a:r>
            <a:r>
              <a:rPr lang="en-GB" sz="2000" dirty="0" smtClean="0"/>
              <a:t>can be large due </a:t>
            </a:r>
            <a:r>
              <a:rPr lang="en-GB" sz="2000" dirty="0"/>
              <a:t>to green sea on deck.</a:t>
            </a:r>
          </a:p>
          <a:p>
            <a:pPr marL="0" indent="0">
              <a:buNone/>
            </a:pPr>
            <a:endParaRPr lang="en-GB" sz="2000" dirty="0" smtClean="0"/>
          </a:p>
          <a:p>
            <a:endParaRPr lang="sv-SE" sz="2000" dirty="0"/>
          </a:p>
          <a:p>
            <a:endParaRPr lang="sv-SE" sz="2000" dirty="0"/>
          </a:p>
        </p:txBody>
      </p:sp>
      <p:sp>
        <p:nvSpPr>
          <p:cNvPr id="10" name="textruta 9"/>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a:t>
            </a:fld>
            <a:endParaRPr lang="en-GB" sz="1400" dirty="0">
              <a:solidFill>
                <a:schemeClr val="tx2"/>
              </a:solidFill>
            </a:endParaRPr>
          </a:p>
        </p:txBody>
      </p:sp>
    </p:spTree>
    <p:extLst>
      <p:ext uri="{BB962C8B-B14F-4D97-AF65-F5344CB8AC3E}">
        <p14:creationId xmlns:p14="http://schemas.microsoft.com/office/powerpoint/2010/main" val="3544852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CTUs – Securing Methods</a:t>
            </a:r>
          </a:p>
        </p:txBody>
      </p:sp>
      <p:sp>
        <p:nvSpPr>
          <p:cNvPr id="2" name="Platshållare för innehåll 1"/>
          <p:cNvSpPr>
            <a:spLocks noGrp="1"/>
          </p:cNvSpPr>
          <p:nvPr>
            <p:ph idx="1"/>
          </p:nvPr>
        </p:nvSpPr>
        <p:spPr>
          <a:xfrm>
            <a:off x="457200" y="1600200"/>
            <a:ext cx="3814763" cy="4525963"/>
          </a:xfrm>
        </p:spPr>
        <p:txBody>
          <a:bodyPr/>
          <a:lstStyle/>
          <a:p>
            <a:pPr marL="0" indent="0">
              <a:buNone/>
            </a:pPr>
            <a:r>
              <a:rPr lang="en-GB" sz="2400" dirty="0" smtClean="0"/>
              <a:t>Securing methods of cargo in CTUs are</a:t>
            </a:r>
          </a:p>
          <a:p>
            <a:r>
              <a:rPr lang="en-GB" sz="2000" dirty="0" smtClean="0"/>
              <a:t>Blocking</a:t>
            </a:r>
          </a:p>
          <a:p>
            <a:r>
              <a:rPr lang="en-GB" sz="2000" dirty="0" smtClean="0"/>
              <a:t>Locking</a:t>
            </a:r>
          </a:p>
          <a:p>
            <a:r>
              <a:rPr lang="en-GB" sz="2000" dirty="0" smtClean="0"/>
              <a:t>Top-over lashing</a:t>
            </a:r>
          </a:p>
          <a:p>
            <a:r>
              <a:rPr lang="en-GB" sz="2000" dirty="0" smtClean="0"/>
              <a:t>Loop lashing</a:t>
            </a:r>
          </a:p>
          <a:p>
            <a:r>
              <a:rPr lang="en-GB" sz="2000" dirty="0" smtClean="0"/>
              <a:t>Spring Lashing</a:t>
            </a:r>
          </a:p>
          <a:p>
            <a:r>
              <a:rPr lang="en-GB" sz="2000" dirty="0" smtClean="0"/>
              <a:t>Straight/cross lashing</a:t>
            </a:r>
            <a:endParaRPr lang="en-GB" sz="20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0232" y="1772815"/>
            <a:ext cx="1532331" cy="151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735" y="1772816"/>
            <a:ext cx="1728441" cy="12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24868" y="3068960"/>
            <a:ext cx="155059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13586" y="3356992"/>
            <a:ext cx="1578977" cy="146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4867" y="4509120"/>
            <a:ext cx="1550777"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25120" y="4797152"/>
            <a:ext cx="1567443" cy="145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20</a:t>
            </a:fld>
            <a:endParaRPr lang="en-GB" sz="1400" dirty="0">
              <a:solidFill>
                <a:schemeClr val="tx2"/>
              </a:solidFill>
            </a:endParaRPr>
          </a:p>
        </p:txBody>
      </p:sp>
    </p:spTree>
    <p:extLst>
      <p:ext uri="{BB962C8B-B14F-4D97-AF65-F5344CB8AC3E}">
        <p14:creationId xmlns:p14="http://schemas.microsoft.com/office/powerpoint/2010/main" val="1670914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1"/>
          <p:cNvSpPr>
            <a:spLocks noGrp="1"/>
          </p:cNvSpPr>
          <p:nvPr>
            <p:ph idx="1"/>
          </p:nvPr>
        </p:nvSpPr>
        <p:spPr>
          <a:xfrm>
            <a:off x="457200" y="1600200"/>
            <a:ext cx="4330824" cy="4525963"/>
          </a:xfrm>
        </p:spPr>
        <p:txBody>
          <a:bodyPr>
            <a:normAutofit/>
          </a:bodyPr>
          <a:lstStyle/>
          <a:p>
            <a:pPr marL="0" indent="0">
              <a:buNone/>
            </a:pPr>
            <a:r>
              <a:rPr lang="en-GB" sz="2400" dirty="0" smtClean="0"/>
              <a:t>If possible, block the cargo in lengthways directions against</a:t>
            </a:r>
          </a:p>
          <a:p>
            <a:r>
              <a:rPr lang="en-GB" sz="2000" dirty="0" smtClean="0"/>
              <a:t>Firm structures of the CTU</a:t>
            </a:r>
          </a:p>
          <a:p>
            <a:r>
              <a:rPr lang="en-GB" sz="2000" dirty="0" smtClean="0"/>
              <a:t>Boards</a:t>
            </a:r>
          </a:p>
          <a:p>
            <a:r>
              <a:rPr lang="en-GB" sz="2000" dirty="0" smtClean="0"/>
              <a:t>Empty pallets</a:t>
            </a:r>
          </a:p>
          <a:p>
            <a:r>
              <a:rPr lang="en-GB" sz="2000" dirty="0" smtClean="0"/>
              <a:t>Other cargo</a:t>
            </a:r>
          </a:p>
          <a:p>
            <a:r>
              <a:rPr lang="en-GB" sz="2000" dirty="0" smtClean="0"/>
              <a:t>Threshold made of other packages</a:t>
            </a:r>
          </a:p>
          <a:p>
            <a:r>
              <a:rPr lang="en-GB" sz="2000" dirty="0" smtClean="0"/>
              <a:t>H-bracing</a:t>
            </a:r>
          </a:p>
          <a:p>
            <a:r>
              <a:rPr lang="en-GB" sz="2000" dirty="0" smtClean="0"/>
              <a:t>Wooden battens</a:t>
            </a:r>
            <a:endParaRPr lang="en-GB" sz="2000" dirty="0"/>
          </a:p>
        </p:txBody>
      </p:sp>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Different Directions - Lengthways</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1628800"/>
            <a:ext cx="2537972" cy="155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8409" y="4509120"/>
            <a:ext cx="2302114"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98869" y="3258843"/>
            <a:ext cx="2370597" cy="143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ruta 7"/>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21</a:t>
            </a:fld>
            <a:endParaRPr lang="en-GB" sz="1400" dirty="0">
              <a:solidFill>
                <a:schemeClr val="tx2"/>
              </a:solidFill>
            </a:endParaRPr>
          </a:p>
        </p:txBody>
      </p:sp>
    </p:spTree>
    <p:extLst>
      <p:ext uri="{BB962C8B-B14F-4D97-AF65-F5344CB8AC3E}">
        <p14:creationId xmlns:p14="http://schemas.microsoft.com/office/powerpoint/2010/main" val="29630775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Different Directions - Lengthways</a:t>
            </a:r>
          </a:p>
        </p:txBody>
      </p:sp>
      <p:sp>
        <p:nvSpPr>
          <p:cNvPr id="13" name="Platshållare för innehåll 1"/>
          <p:cNvSpPr>
            <a:spLocks noGrp="1"/>
          </p:cNvSpPr>
          <p:nvPr>
            <p:ph idx="1"/>
          </p:nvPr>
        </p:nvSpPr>
        <p:spPr>
          <a:xfrm>
            <a:off x="457200" y="1600201"/>
            <a:ext cx="8291264" cy="460648"/>
          </a:xfrm>
        </p:spPr>
        <p:txBody>
          <a:bodyPr/>
          <a:lstStyle/>
          <a:p>
            <a:pPr marL="0" indent="0">
              <a:buNone/>
            </a:pPr>
            <a:r>
              <a:rPr lang="en-GB" sz="2400" dirty="0" smtClean="0"/>
              <a:t>Examples of securing by blocking in lengthways direction</a:t>
            </a:r>
            <a:endParaRPr lang="en-GB" sz="2400" dirty="0"/>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2072263"/>
            <a:ext cx="1941330" cy="1921740"/>
          </a:xfrm>
          <a:prstGeom prst="rect">
            <a:avLst/>
          </a:prstGeom>
          <a:noFill/>
          <a:ln w="9525">
            <a:solidFill>
              <a:srgbClr val="00008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l="5505" t="8905" r="12590"/>
          <a:stretch>
            <a:fillRect/>
          </a:stretch>
        </p:blipFill>
        <p:spPr bwMode="auto">
          <a:xfrm>
            <a:off x="4792199" y="4367549"/>
            <a:ext cx="2070684" cy="1726942"/>
          </a:xfrm>
          <a:prstGeom prst="rect">
            <a:avLst/>
          </a:prstGeom>
          <a:noFill/>
          <a:ln w="9525" algn="ctr">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66558" y="4077072"/>
            <a:ext cx="1296144" cy="972249"/>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0322" b="8584"/>
          <a:stretch/>
        </p:blipFill>
        <p:spPr bwMode="auto">
          <a:xfrm>
            <a:off x="1640995" y="4367142"/>
            <a:ext cx="2259035" cy="1727348"/>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01735" y="4077072"/>
            <a:ext cx="1296144" cy="1009307"/>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p911000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1852" r="10460"/>
          <a:stretch/>
        </p:blipFill>
        <p:spPr bwMode="auto">
          <a:xfrm>
            <a:off x="6385831" y="2060848"/>
            <a:ext cx="2002593" cy="1933154"/>
          </a:xfrm>
          <a:prstGeom prst="rect">
            <a:avLst/>
          </a:prstGeom>
          <a:noFill/>
          <a:ln w="9525">
            <a:solidFill>
              <a:srgbClr val="00008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6444" y="2072262"/>
            <a:ext cx="2562694" cy="1921739"/>
          </a:xfrm>
          <a:prstGeom prst="rect">
            <a:avLst/>
          </a:prstGeom>
          <a:noFill/>
          <a:ln w="9525" algn="ctr">
            <a:solidFill>
              <a:srgbClr val="000080"/>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22</a:t>
            </a:fld>
            <a:endParaRPr lang="en-GB" sz="1400" dirty="0">
              <a:solidFill>
                <a:schemeClr val="tx2"/>
              </a:solidFill>
            </a:endParaRPr>
          </a:p>
        </p:txBody>
      </p:sp>
    </p:spTree>
    <p:extLst>
      <p:ext uri="{BB962C8B-B14F-4D97-AF65-F5344CB8AC3E}">
        <p14:creationId xmlns:p14="http://schemas.microsoft.com/office/powerpoint/2010/main" val="4043751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Different Directions - Lengthways</a:t>
            </a:r>
          </a:p>
        </p:txBody>
      </p:sp>
      <p:sp>
        <p:nvSpPr>
          <p:cNvPr id="11" name="Platshållare för innehåll 1"/>
          <p:cNvSpPr>
            <a:spLocks noGrp="1"/>
          </p:cNvSpPr>
          <p:nvPr>
            <p:ph idx="1"/>
          </p:nvPr>
        </p:nvSpPr>
        <p:spPr>
          <a:xfrm>
            <a:off x="457200" y="1600200"/>
            <a:ext cx="4330824" cy="4525963"/>
          </a:xfrm>
        </p:spPr>
        <p:txBody>
          <a:bodyPr/>
          <a:lstStyle/>
          <a:p>
            <a:pPr marL="0" indent="0">
              <a:buNone/>
            </a:pPr>
            <a:r>
              <a:rPr lang="en-GB" sz="2400" dirty="0" smtClean="0"/>
              <a:t>If necessary use lashings in combination with blocking</a:t>
            </a:r>
          </a:p>
          <a:p>
            <a:pPr marL="0" indent="0">
              <a:buNone/>
            </a:pPr>
            <a:endParaRPr lang="en-GB" sz="2400" dirty="0" smtClean="0"/>
          </a:p>
          <a:p>
            <a:pPr marL="0" indent="0">
              <a:buNone/>
            </a:pPr>
            <a:r>
              <a:rPr lang="en-GB" sz="2400" dirty="0" smtClean="0"/>
              <a:t>Lashing methods:</a:t>
            </a:r>
          </a:p>
          <a:p>
            <a:r>
              <a:rPr lang="en-GB" sz="2000" dirty="0" smtClean="0"/>
              <a:t>Top over lashing</a:t>
            </a:r>
          </a:p>
          <a:p>
            <a:r>
              <a:rPr lang="en-GB" sz="2000" dirty="0" smtClean="0"/>
              <a:t>Spring lashing</a:t>
            </a:r>
          </a:p>
          <a:p>
            <a:r>
              <a:rPr lang="en-GB" sz="2000" dirty="0" smtClean="0"/>
              <a:t>Straight/cross lashing</a:t>
            </a:r>
            <a:endParaRPr lang="en-GB" sz="2000" dirty="0"/>
          </a:p>
        </p:txBody>
      </p:sp>
      <p:pic>
        <p:nvPicPr>
          <p:cNvPr id="12" name="Picture 3" descr="AA ABB 2011-02-24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0366" y="1772816"/>
            <a:ext cx="2208244" cy="16561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värrand sm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5976" y="3152728"/>
            <a:ext cx="2207934" cy="1656184"/>
          </a:xfrm>
          <a:prstGeom prst="rect">
            <a:avLst/>
          </a:prstGeom>
          <a:noFill/>
          <a:ln>
            <a:noFill/>
          </a:ln>
          <a:effectLst/>
          <a:extLst>
            <a:ext uri="{909E8E84-426E-40DD-AFC4-6F175D3DCCD1}">
              <a14:hiddenFill xmlns:a14="http://schemas.microsoft.com/office/drawing/2010/main">
                <a:pattFill prst="narHorz">
                  <a:fgClr>
                    <a:srgbClr val="969696"/>
                  </a:fgClr>
                  <a:bgClr>
                    <a:schemeClr val="accent2"/>
                  </a:bgClr>
                </a:patt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80367" y="4509120"/>
            <a:ext cx="2208244" cy="1610568"/>
          </a:xfrm>
          <a:prstGeom prst="rect">
            <a:avLst/>
          </a:prstGeom>
          <a:noFill/>
          <a:ln w="9525" algn="ctr">
            <a:noFill/>
            <a:miter lim="800000"/>
            <a:headEnd/>
            <a:tailEnd/>
          </a:ln>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23</a:t>
            </a:fld>
            <a:endParaRPr lang="en-GB" sz="1400" dirty="0">
              <a:solidFill>
                <a:schemeClr val="tx2"/>
              </a:solidFill>
            </a:endParaRPr>
          </a:p>
        </p:txBody>
      </p:sp>
    </p:spTree>
    <p:extLst>
      <p:ext uri="{BB962C8B-B14F-4D97-AF65-F5344CB8AC3E}">
        <p14:creationId xmlns:p14="http://schemas.microsoft.com/office/powerpoint/2010/main" val="3430546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Different Directions - Sideways</a:t>
            </a:r>
          </a:p>
        </p:txBody>
      </p:sp>
      <p:sp>
        <p:nvSpPr>
          <p:cNvPr id="4" name="Platshållare för innehåll 1"/>
          <p:cNvSpPr>
            <a:spLocks noGrp="1"/>
          </p:cNvSpPr>
          <p:nvPr>
            <p:ph idx="1"/>
          </p:nvPr>
        </p:nvSpPr>
        <p:spPr>
          <a:xfrm>
            <a:off x="457200" y="1600200"/>
            <a:ext cx="4194608" cy="4525963"/>
          </a:xfrm>
        </p:spPr>
        <p:txBody>
          <a:bodyPr/>
          <a:lstStyle/>
          <a:p>
            <a:pPr marL="0" indent="0">
              <a:buNone/>
            </a:pPr>
            <a:r>
              <a:rPr lang="en-GB" sz="2400" dirty="0" smtClean="0"/>
              <a:t>If possible, block the cargo in sideway directions against</a:t>
            </a:r>
          </a:p>
          <a:p>
            <a:r>
              <a:rPr lang="en-GB" sz="2000" dirty="0" smtClean="0"/>
              <a:t>Firm structures of the CTU</a:t>
            </a:r>
          </a:p>
          <a:p>
            <a:r>
              <a:rPr lang="en-GB" sz="2000" dirty="0" smtClean="0"/>
              <a:t>Other cargo</a:t>
            </a:r>
          </a:p>
          <a:p>
            <a:r>
              <a:rPr lang="en-GB" sz="2000" dirty="0" smtClean="0"/>
              <a:t>Empty pallets</a:t>
            </a:r>
          </a:p>
          <a:p>
            <a:r>
              <a:rPr lang="en-GB" sz="2000" dirty="0" smtClean="0"/>
              <a:t>Dunnage bags</a:t>
            </a:r>
          </a:p>
          <a:p>
            <a:r>
              <a:rPr lang="en-GB" sz="2000" dirty="0" smtClean="0"/>
              <a:t>Wooden battens</a:t>
            </a:r>
          </a:p>
          <a:p>
            <a:r>
              <a:rPr lang="en-GB" sz="2000" dirty="0" smtClean="0"/>
              <a:t>Stanchions</a:t>
            </a:r>
            <a:endParaRPr lang="en-GB" sz="2000" dirty="0"/>
          </a:p>
        </p:txBody>
      </p:sp>
      <p:grpSp>
        <p:nvGrpSpPr>
          <p:cNvPr id="8" name="Group 2"/>
          <p:cNvGrpSpPr>
            <a:grpSpLocks/>
          </p:cNvGrpSpPr>
          <p:nvPr/>
        </p:nvGrpSpPr>
        <p:grpSpPr bwMode="auto">
          <a:xfrm>
            <a:off x="4913300" y="3702607"/>
            <a:ext cx="1746932" cy="1886633"/>
            <a:chOff x="585" y="2776"/>
            <a:chExt cx="1156" cy="1172"/>
          </a:xfrm>
        </p:grpSpPr>
        <p:sp>
          <p:nvSpPr>
            <p:cNvPr id="9" name="Rectangle 3"/>
            <p:cNvSpPr>
              <a:spLocks noChangeAspect="1" noChangeArrowheads="1"/>
            </p:cNvSpPr>
            <p:nvPr/>
          </p:nvSpPr>
          <p:spPr bwMode="auto">
            <a:xfrm>
              <a:off x="620" y="3910"/>
              <a:ext cx="1096" cy="38"/>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4"/>
            <p:cNvSpPr>
              <a:spLocks noChangeAspect="1" noChangeArrowheads="1"/>
            </p:cNvSpPr>
            <p:nvPr/>
          </p:nvSpPr>
          <p:spPr bwMode="auto">
            <a:xfrm>
              <a:off x="620" y="2793"/>
              <a:ext cx="1092" cy="1112"/>
            </a:xfrm>
            <a:prstGeom prst="rect">
              <a:avLst/>
            </a:prstGeom>
            <a:gradFill rotWithShape="1">
              <a:gsLst>
                <a:gs pos="0">
                  <a:srgbClr val="808080"/>
                </a:gs>
                <a:gs pos="100000">
                  <a:srgbClr val="808080">
                    <a:gamma/>
                    <a:tint val="45490"/>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Freeform 5"/>
            <p:cNvSpPr>
              <a:spLocks noChangeAspect="1"/>
            </p:cNvSpPr>
            <p:nvPr/>
          </p:nvSpPr>
          <p:spPr bwMode="auto">
            <a:xfrm>
              <a:off x="1722" y="2926"/>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Freeform 6"/>
            <p:cNvSpPr>
              <a:spLocks noChangeAspect="1"/>
            </p:cNvSpPr>
            <p:nvPr/>
          </p:nvSpPr>
          <p:spPr bwMode="auto">
            <a:xfrm>
              <a:off x="1726" y="3309"/>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Freeform 7"/>
            <p:cNvSpPr>
              <a:spLocks noChangeAspect="1"/>
            </p:cNvSpPr>
            <p:nvPr/>
          </p:nvSpPr>
          <p:spPr bwMode="auto">
            <a:xfrm>
              <a:off x="1726" y="3700"/>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Freeform 8"/>
            <p:cNvSpPr>
              <a:spLocks noChangeAspect="1"/>
            </p:cNvSpPr>
            <p:nvPr/>
          </p:nvSpPr>
          <p:spPr bwMode="auto">
            <a:xfrm flipH="1">
              <a:off x="605" y="2926"/>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Freeform 9"/>
            <p:cNvSpPr>
              <a:spLocks noChangeAspect="1"/>
            </p:cNvSpPr>
            <p:nvPr/>
          </p:nvSpPr>
          <p:spPr bwMode="auto">
            <a:xfrm flipH="1">
              <a:off x="602" y="3309"/>
              <a:ext cx="1"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Freeform 10"/>
            <p:cNvSpPr>
              <a:spLocks noChangeAspect="1"/>
            </p:cNvSpPr>
            <p:nvPr/>
          </p:nvSpPr>
          <p:spPr bwMode="auto">
            <a:xfrm flipH="1">
              <a:off x="602" y="3700"/>
              <a:ext cx="1"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Line 11"/>
            <p:cNvSpPr>
              <a:spLocks noChangeAspect="1" noChangeShapeType="1"/>
            </p:cNvSpPr>
            <p:nvPr/>
          </p:nvSpPr>
          <p:spPr bwMode="auto">
            <a:xfrm>
              <a:off x="585" y="2793"/>
              <a:ext cx="4" cy="1121"/>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Rectangle 12"/>
            <p:cNvSpPr>
              <a:spLocks noChangeAspect="1" noChangeArrowheads="1"/>
            </p:cNvSpPr>
            <p:nvPr/>
          </p:nvSpPr>
          <p:spPr bwMode="auto">
            <a:xfrm flipH="1">
              <a:off x="640" y="3157"/>
              <a:ext cx="500" cy="684"/>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Rectangle 13" descr="Ek"/>
            <p:cNvSpPr>
              <a:spLocks noChangeAspect="1" noChangeArrowheads="1"/>
            </p:cNvSpPr>
            <p:nvPr/>
          </p:nvSpPr>
          <p:spPr bwMode="auto">
            <a:xfrm flipH="1" flipV="1">
              <a:off x="666" y="3883"/>
              <a:ext cx="439" cy="12"/>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Rectangle 14" descr="Ek"/>
            <p:cNvSpPr>
              <a:spLocks noChangeAspect="1" noChangeArrowheads="1"/>
            </p:cNvSpPr>
            <p:nvPr/>
          </p:nvSpPr>
          <p:spPr bwMode="auto">
            <a:xfrm flipH="1" flipV="1">
              <a:off x="1054" y="3873"/>
              <a:ext cx="51"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 name="Rectangle 15" descr="Ek"/>
            <p:cNvSpPr>
              <a:spLocks noChangeAspect="1" noChangeArrowheads="1"/>
            </p:cNvSpPr>
            <p:nvPr/>
          </p:nvSpPr>
          <p:spPr bwMode="auto">
            <a:xfrm flipH="1" flipV="1">
              <a:off x="1054" y="3850"/>
              <a:ext cx="51"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Rectangle 16" descr="Ek"/>
            <p:cNvSpPr>
              <a:spLocks noChangeAspect="1" noChangeArrowheads="1"/>
            </p:cNvSpPr>
            <p:nvPr/>
          </p:nvSpPr>
          <p:spPr bwMode="auto">
            <a:xfrm flipH="1" flipV="1">
              <a:off x="859" y="3872"/>
              <a:ext cx="53"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 name="Rectangle 17" descr="Ek"/>
            <p:cNvSpPr>
              <a:spLocks noChangeAspect="1" noChangeArrowheads="1"/>
            </p:cNvSpPr>
            <p:nvPr/>
          </p:nvSpPr>
          <p:spPr bwMode="auto">
            <a:xfrm flipH="1" flipV="1">
              <a:off x="666" y="3840"/>
              <a:ext cx="441" cy="9"/>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Rectangle 18" descr="Ek"/>
            <p:cNvSpPr>
              <a:spLocks noChangeAspect="1" noChangeArrowheads="1"/>
            </p:cNvSpPr>
            <p:nvPr/>
          </p:nvSpPr>
          <p:spPr bwMode="auto">
            <a:xfrm flipH="1" flipV="1">
              <a:off x="859" y="3849"/>
              <a:ext cx="53"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Rectangle 19" descr="Ek"/>
            <p:cNvSpPr>
              <a:spLocks noChangeAspect="1" noChangeArrowheads="1"/>
            </p:cNvSpPr>
            <p:nvPr/>
          </p:nvSpPr>
          <p:spPr bwMode="auto">
            <a:xfrm flipH="1" flipV="1">
              <a:off x="666" y="3873"/>
              <a:ext cx="51"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Rectangle 20" descr="Ek"/>
            <p:cNvSpPr>
              <a:spLocks noChangeAspect="1" noChangeArrowheads="1"/>
            </p:cNvSpPr>
            <p:nvPr/>
          </p:nvSpPr>
          <p:spPr bwMode="auto">
            <a:xfrm flipH="1" flipV="1">
              <a:off x="666" y="3850"/>
              <a:ext cx="51"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 name="Line 21"/>
            <p:cNvSpPr>
              <a:spLocks noChangeShapeType="1"/>
            </p:cNvSpPr>
            <p:nvPr/>
          </p:nvSpPr>
          <p:spPr bwMode="auto">
            <a:xfrm>
              <a:off x="630" y="2804"/>
              <a:ext cx="0" cy="1091"/>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 name="Line 22"/>
            <p:cNvSpPr>
              <a:spLocks noChangeAspect="1" noChangeShapeType="1"/>
            </p:cNvSpPr>
            <p:nvPr/>
          </p:nvSpPr>
          <p:spPr bwMode="auto">
            <a:xfrm>
              <a:off x="1737" y="2776"/>
              <a:ext cx="4" cy="1121"/>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 name="Rectangle 23"/>
            <p:cNvSpPr>
              <a:spLocks noChangeArrowheads="1"/>
            </p:cNvSpPr>
            <p:nvPr/>
          </p:nvSpPr>
          <p:spPr bwMode="auto">
            <a:xfrm flipH="1">
              <a:off x="1316" y="3570"/>
              <a:ext cx="385"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0" name="Group 24"/>
            <p:cNvGrpSpPr>
              <a:grpSpLocks/>
            </p:cNvGrpSpPr>
            <p:nvPr/>
          </p:nvGrpSpPr>
          <p:grpSpPr bwMode="auto">
            <a:xfrm>
              <a:off x="1305" y="3839"/>
              <a:ext cx="396" cy="54"/>
              <a:chOff x="2233" y="1375"/>
              <a:chExt cx="444" cy="54"/>
            </a:xfrm>
          </p:grpSpPr>
          <p:sp>
            <p:nvSpPr>
              <p:cNvPr id="45" name="Rectangle 25"/>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 name="Rectangle 26"/>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 name="Rectangle 27"/>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8" name="Rectangle 28"/>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 name="Rectangle 29"/>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 name="Rectangle 30"/>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 name="Rectangle 31"/>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 name="Rectangle 32"/>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1" name="Group 33"/>
            <p:cNvGrpSpPr>
              <a:grpSpLocks/>
            </p:cNvGrpSpPr>
            <p:nvPr/>
          </p:nvGrpSpPr>
          <p:grpSpPr bwMode="auto">
            <a:xfrm>
              <a:off x="1319" y="2951"/>
              <a:ext cx="374" cy="618"/>
              <a:chOff x="1319" y="3063"/>
              <a:chExt cx="326" cy="618"/>
            </a:xfrm>
          </p:grpSpPr>
          <p:sp>
            <p:nvSpPr>
              <p:cNvPr id="39" name="Rectangle 34"/>
              <p:cNvSpPr>
                <a:spLocks noChangeArrowheads="1"/>
              </p:cNvSpPr>
              <p:nvPr/>
            </p:nvSpPr>
            <p:spPr bwMode="auto">
              <a:xfrm flipH="1">
                <a:off x="1321" y="3063"/>
                <a:ext cx="324" cy="5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Rectangle 35"/>
              <p:cNvSpPr>
                <a:spLocks noChangeAspect="1" noChangeArrowheads="1"/>
              </p:cNvSpPr>
              <p:nvPr/>
            </p:nvSpPr>
            <p:spPr bwMode="auto">
              <a:xfrm flipH="1" flipV="1">
                <a:off x="1597" y="3669"/>
                <a:ext cx="46" cy="12"/>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 name="Rectangle 36"/>
              <p:cNvSpPr>
                <a:spLocks noChangeAspect="1" noChangeArrowheads="1"/>
              </p:cNvSpPr>
              <p:nvPr/>
            </p:nvSpPr>
            <p:spPr bwMode="auto">
              <a:xfrm flipH="1" flipV="1">
                <a:off x="1597" y="3643"/>
                <a:ext cx="46" cy="2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2" name="Rectangle 37"/>
              <p:cNvSpPr>
                <a:spLocks noChangeAspect="1" noChangeArrowheads="1"/>
              </p:cNvSpPr>
              <p:nvPr/>
            </p:nvSpPr>
            <p:spPr bwMode="auto">
              <a:xfrm flipH="1" flipV="1">
                <a:off x="1319" y="3632"/>
                <a:ext cx="326"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 name="Rectangle 38"/>
              <p:cNvSpPr>
                <a:spLocks noChangeAspect="1" noChangeArrowheads="1"/>
              </p:cNvSpPr>
              <p:nvPr/>
            </p:nvSpPr>
            <p:spPr bwMode="auto">
              <a:xfrm flipH="1" flipV="1">
                <a:off x="1321" y="3669"/>
                <a:ext cx="46" cy="12"/>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 name="Rectangle 39"/>
              <p:cNvSpPr>
                <a:spLocks noChangeAspect="1" noChangeArrowheads="1"/>
              </p:cNvSpPr>
              <p:nvPr/>
            </p:nvSpPr>
            <p:spPr bwMode="auto">
              <a:xfrm flipH="1" flipV="1">
                <a:off x="1321" y="3643"/>
                <a:ext cx="46" cy="2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2" name="Freeform 40"/>
            <p:cNvSpPr>
              <a:spLocks/>
            </p:cNvSpPr>
            <p:nvPr/>
          </p:nvSpPr>
          <p:spPr bwMode="auto">
            <a:xfrm>
              <a:off x="1136" y="3042"/>
              <a:ext cx="184" cy="812"/>
            </a:xfrm>
            <a:custGeom>
              <a:avLst/>
              <a:gdLst>
                <a:gd name="T0" fmla="*/ 64 w 184"/>
                <a:gd name="T1" fmla="*/ 812 h 812"/>
                <a:gd name="T2" fmla="*/ 74 w 184"/>
                <a:gd name="T3" fmla="*/ 748 h 812"/>
                <a:gd name="T4" fmla="*/ 60 w 184"/>
                <a:gd name="T5" fmla="*/ 728 h 812"/>
                <a:gd name="T6" fmla="*/ 30 w 184"/>
                <a:gd name="T7" fmla="*/ 714 h 812"/>
                <a:gd name="T8" fmla="*/ 4 w 184"/>
                <a:gd name="T9" fmla="*/ 668 h 812"/>
                <a:gd name="T10" fmla="*/ 0 w 184"/>
                <a:gd name="T11" fmla="*/ 512 h 812"/>
                <a:gd name="T12" fmla="*/ 8 w 184"/>
                <a:gd name="T13" fmla="*/ 444 h 812"/>
                <a:gd name="T14" fmla="*/ 4 w 184"/>
                <a:gd name="T15" fmla="*/ 356 h 812"/>
                <a:gd name="T16" fmla="*/ 6 w 184"/>
                <a:gd name="T17" fmla="*/ 224 h 812"/>
                <a:gd name="T18" fmla="*/ 8 w 184"/>
                <a:gd name="T19" fmla="*/ 130 h 812"/>
                <a:gd name="T20" fmla="*/ 16 w 184"/>
                <a:gd name="T21" fmla="*/ 86 h 812"/>
                <a:gd name="T22" fmla="*/ 48 w 184"/>
                <a:gd name="T23" fmla="*/ 26 h 812"/>
                <a:gd name="T24" fmla="*/ 102 w 184"/>
                <a:gd name="T25" fmla="*/ 8 h 812"/>
                <a:gd name="T26" fmla="*/ 128 w 184"/>
                <a:gd name="T27" fmla="*/ 0 h 812"/>
                <a:gd name="T28" fmla="*/ 138 w 184"/>
                <a:gd name="T29" fmla="*/ 26 h 812"/>
                <a:gd name="T30" fmla="*/ 164 w 184"/>
                <a:gd name="T31" fmla="*/ 44 h 812"/>
                <a:gd name="T32" fmla="*/ 182 w 184"/>
                <a:gd name="T33" fmla="*/ 92 h 812"/>
                <a:gd name="T34" fmla="*/ 184 w 184"/>
                <a:gd name="T35" fmla="*/ 302 h 812"/>
                <a:gd name="T36" fmla="*/ 182 w 184"/>
                <a:gd name="T37" fmla="*/ 408 h 812"/>
                <a:gd name="T38" fmla="*/ 170 w 184"/>
                <a:gd name="T39" fmla="*/ 530 h 812"/>
                <a:gd name="T40" fmla="*/ 174 w 184"/>
                <a:gd name="T41" fmla="*/ 634 h 812"/>
                <a:gd name="T42" fmla="*/ 158 w 184"/>
                <a:gd name="T43" fmla="*/ 730 h 812"/>
                <a:gd name="T44" fmla="*/ 106 w 184"/>
                <a:gd name="T45" fmla="*/ 746 h 812"/>
                <a:gd name="T46" fmla="*/ 76 w 184"/>
                <a:gd name="T47" fmla="*/ 736 h 812"/>
                <a:gd name="T48" fmla="*/ 64 w 184"/>
                <a:gd name="T49"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4" h="812">
                  <a:moveTo>
                    <a:pt x="64" y="812"/>
                  </a:moveTo>
                  <a:lnTo>
                    <a:pt x="74" y="748"/>
                  </a:lnTo>
                  <a:lnTo>
                    <a:pt x="60" y="728"/>
                  </a:lnTo>
                  <a:lnTo>
                    <a:pt x="30" y="714"/>
                  </a:lnTo>
                  <a:lnTo>
                    <a:pt x="4" y="668"/>
                  </a:lnTo>
                  <a:lnTo>
                    <a:pt x="0" y="512"/>
                  </a:lnTo>
                  <a:lnTo>
                    <a:pt x="8" y="444"/>
                  </a:lnTo>
                  <a:lnTo>
                    <a:pt x="4" y="356"/>
                  </a:lnTo>
                  <a:lnTo>
                    <a:pt x="6" y="224"/>
                  </a:lnTo>
                  <a:lnTo>
                    <a:pt x="8" y="130"/>
                  </a:lnTo>
                  <a:lnTo>
                    <a:pt x="16" y="86"/>
                  </a:lnTo>
                  <a:lnTo>
                    <a:pt x="48" y="26"/>
                  </a:lnTo>
                  <a:lnTo>
                    <a:pt x="102" y="8"/>
                  </a:lnTo>
                  <a:lnTo>
                    <a:pt x="128" y="0"/>
                  </a:lnTo>
                  <a:lnTo>
                    <a:pt x="138" y="26"/>
                  </a:lnTo>
                  <a:lnTo>
                    <a:pt x="164" y="44"/>
                  </a:lnTo>
                  <a:lnTo>
                    <a:pt x="182" y="92"/>
                  </a:lnTo>
                  <a:lnTo>
                    <a:pt x="184" y="302"/>
                  </a:lnTo>
                  <a:lnTo>
                    <a:pt x="182" y="408"/>
                  </a:lnTo>
                  <a:lnTo>
                    <a:pt x="170" y="530"/>
                  </a:lnTo>
                  <a:lnTo>
                    <a:pt x="174" y="634"/>
                  </a:lnTo>
                  <a:lnTo>
                    <a:pt x="158" y="730"/>
                  </a:lnTo>
                  <a:lnTo>
                    <a:pt x="106" y="746"/>
                  </a:lnTo>
                  <a:lnTo>
                    <a:pt x="76" y="736"/>
                  </a:lnTo>
                  <a:lnTo>
                    <a:pt x="64" y="812"/>
                  </a:lnTo>
                  <a:close/>
                </a:path>
              </a:pathLst>
            </a:custGeom>
            <a:solidFill>
              <a:srgbClr val="FFFF0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33" name="Group 41"/>
            <p:cNvGrpSpPr>
              <a:grpSpLocks/>
            </p:cNvGrpSpPr>
            <p:nvPr/>
          </p:nvGrpSpPr>
          <p:grpSpPr bwMode="auto">
            <a:xfrm>
              <a:off x="1242" y="3012"/>
              <a:ext cx="47" cy="156"/>
              <a:chOff x="1276" y="3012"/>
              <a:chExt cx="47" cy="156"/>
            </a:xfrm>
          </p:grpSpPr>
          <p:sp>
            <p:nvSpPr>
              <p:cNvPr id="35" name="Oval 42"/>
              <p:cNvSpPr>
                <a:spLocks noChangeAspect="1" noChangeArrowheads="1"/>
              </p:cNvSpPr>
              <p:nvPr/>
            </p:nvSpPr>
            <p:spPr bwMode="auto">
              <a:xfrm flipH="1">
                <a:off x="1276" y="3089"/>
                <a:ext cx="36" cy="4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 name="Freeform 43"/>
              <p:cNvSpPr>
                <a:spLocks noChangeAspect="1"/>
              </p:cNvSpPr>
              <p:nvPr/>
            </p:nvSpPr>
            <p:spPr bwMode="auto">
              <a:xfrm flipH="1">
                <a:off x="1301" y="3130"/>
                <a:ext cx="22" cy="38"/>
              </a:xfrm>
              <a:custGeom>
                <a:avLst/>
                <a:gdLst>
                  <a:gd name="T0" fmla="*/ 18 w 24"/>
                  <a:gd name="T1" fmla="*/ 0 h 27"/>
                  <a:gd name="T2" fmla="*/ 0 w 24"/>
                  <a:gd name="T3" fmla="*/ 18 h 27"/>
                  <a:gd name="T4" fmla="*/ 24 w 24"/>
                  <a:gd name="T5" fmla="*/ 27 h 27"/>
                  <a:gd name="T6" fmla="*/ 18 w 24"/>
                  <a:gd name="T7" fmla="*/ 0 h 27"/>
                </a:gdLst>
                <a:ahLst/>
                <a:cxnLst>
                  <a:cxn ang="0">
                    <a:pos x="T0" y="T1"/>
                  </a:cxn>
                  <a:cxn ang="0">
                    <a:pos x="T2" y="T3"/>
                  </a:cxn>
                  <a:cxn ang="0">
                    <a:pos x="T4" y="T5"/>
                  </a:cxn>
                  <a:cxn ang="0">
                    <a:pos x="T6" y="T7"/>
                  </a:cxn>
                </a:cxnLst>
                <a:rect l="0" t="0" r="r" b="b"/>
                <a:pathLst>
                  <a:path w="24" h="27">
                    <a:moveTo>
                      <a:pt x="18" y="0"/>
                    </a:moveTo>
                    <a:lnTo>
                      <a:pt x="0" y="18"/>
                    </a:lnTo>
                    <a:lnTo>
                      <a:pt x="24" y="27"/>
                    </a:lnTo>
                    <a:lnTo>
                      <a:pt x="18" y="0"/>
                    </a:lnTo>
                    <a:close/>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Line 44"/>
              <p:cNvSpPr>
                <a:spLocks noChangeAspect="1" noChangeShapeType="1"/>
              </p:cNvSpPr>
              <p:nvPr/>
            </p:nvSpPr>
            <p:spPr bwMode="auto">
              <a:xfrm flipH="1">
                <a:off x="1292" y="3110"/>
                <a:ext cx="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Freeform 45"/>
              <p:cNvSpPr>
                <a:spLocks noChangeAspect="1"/>
              </p:cNvSpPr>
              <p:nvPr/>
            </p:nvSpPr>
            <p:spPr bwMode="auto">
              <a:xfrm>
                <a:off x="1293" y="3012"/>
                <a:ext cx="20" cy="63"/>
              </a:xfrm>
              <a:custGeom>
                <a:avLst/>
                <a:gdLst>
                  <a:gd name="T0" fmla="*/ 0 w 21"/>
                  <a:gd name="T1" fmla="*/ 21 h 45"/>
                  <a:gd name="T2" fmla="*/ 18 w 21"/>
                  <a:gd name="T3" fmla="*/ 0 h 45"/>
                  <a:gd name="T4" fmla="*/ 15 w 21"/>
                  <a:gd name="T5" fmla="*/ 9 h 45"/>
                  <a:gd name="T6" fmla="*/ 3 w 21"/>
                  <a:gd name="T7" fmla="*/ 45 h 45"/>
                </a:gdLst>
                <a:ahLst/>
                <a:cxnLst>
                  <a:cxn ang="0">
                    <a:pos x="T0" y="T1"/>
                  </a:cxn>
                  <a:cxn ang="0">
                    <a:pos x="T2" y="T3"/>
                  </a:cxn>
                  <a:cxn ang="0">
                    <a:pos x="T4" y="T5"/>
                  </a:cxn>
                  <a:cxn ang="0">
                    <a:pos x="T6" y="T7"/>
                  </a:cxn>
                </a:cxnLst>
                <a:rect l="0" t="0" r="r" b="b"/>
                <a:pathLst>
                  <a:path w="21" h="45">
                    <a:moveTo>
                      <a:pt x="0" y="21"/>
                    </a:moveTo>
                    <a:cubicBezTo>
                      <a:pt x="9" y="18"/>
                      <a:pt x="18" y="0"/>
                      <a:pt x="18" y="0"/>
                    </a:cubicBezTo>
                    <a:cubicBezTo>
                      <a:pt x="21" y="0"/>
                      <a:pt x="17" y="6"/>
                      <a:pt x="15" y="9"/>
                    </a:cubicBezTo>
                    <a:cubicBezTo>
                      <a:pt x="0" y="37"/>
                      <a:pt x="3" y="16"/>
                      <a:pt x="3" y="45"/>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4" name="Freeform 46"/>
            <p:cNvSpPr>
              <a:spLocks/>
            </p:cNvSpPr>
            <p:nvPr/>
          </p:nvSpPr>
          <p:spPr bwMode="auto">
            <a:xfrm>
              <a:off x="1208" y="3096"/>
              <a:ext cx="28" cy="650"/>
            </a:xfrm>
            <a:custGeom>
              <a:avLst/>
              <a:gdLst>
                <a:gd name="T0" fmla="*/ 4 w 28"/>
                <a:gd name="T1" fmla="*/ 650 h 650"/>
                <a:gd name="T2" fmla="*/ 0 w 28"/>
                <a:gd name="T3" fmla="*/ 622 h 650"/>
                <a:gd name="T4" fmla="*/ 0 w 28"/>
                <a:gd name="T5" fmla="*/ 536 h 650"/>
                <a:gd name="T6" fmla="*/ 12 w 28"/>
                <a:gd name="T7" fmla="*/ 406 h 650"/>
                <a:gd name="T8" fmla="*/ 28 w 28"/>
                <a:gd name="T9" fmla="*/ 258 h 650"/>
                <a:gd name="T10" fmla="*/ 22 w 28"/>
                <a:gd name="T11" fmla="*/ 144 h 650"/>
                <a:gd name="T12" fmla="*/ 2 w 28"/>
                <a:gd name="T13" fmla="*/ 80 h 650"/>
                <a:gd name="T14" fmla="*/ 20 w 28"/>
                <a:gd name="T15" fmla="*/ 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50">
                  <a:moveTo>
                    <a:pt x="4" y="650"/>
                  </a:moveTo>
                  <a:lnTo>
                    <a:pt x="0" y="622"/>
                  </a:lnTo>
                  <a:lnTo>
                    <a:pt x="0" y="536"/>
                  </a:lnTo>
                  <a:lnTo>
                    <a:pt x="12" y="406"/>
                  </a:lnTo>
                  <a:lnTo>
                    <a:pt x="28" y="258"/>
                  </a:lnTo>
                  <a:lnTo>
                    <a:pt x="22" y="144"/>
                  </a:lnTo>
                  <a:lnTo>
                    <a:pt x="2" y="80"/>
                  </a:lnTo>
                  <a:lnTo>
                    <a:pt x="20"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3" name="Group 47"/>
          <p:cNvGrpSpPr>
            <a:grpSpLocks noChangeAspect="1"/>
          </p:cNvGrpSpPr>
          <p:nvPr/>
        </p:nvGrpSpPr>
        <p:grpSpPr bwMode="auto">
          <a:xfrm>
            <a:off x="6927572" y="2163442"/>
            <a:ext cx="1703896" cy="1712918"/>
            <a:chOff x="2218" y="264"/>
            <a:chExt cx="1158" cy="1164"/>
          </a:xfrm>
        </p:grpSpPr>
        <p:sp>
          <p:nvSpPr>
            <p:cNvPr id="54" name="Rectangle 48"/>
            <p:cNvSpPr>
              <a:spLocks noChangeAspect="1" noChangeArrowheads="1"/>
            </p:cNvSpPr>
            <p:nvPr/>
          </p:nvSpPr>
          <p:spPr bwMode="auto">
            <a:xfrm>
              <a:off x="2236" y="1372"/>
              <a:ext cx="1112" cy="5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 name="Rectangle 49"/>
            <p:cNvSpPr>
              <a:spLocks noChangeAspect="1" noChangeArrowheads="1"/>
            </p:cNvSpPr>
            <p:nvPr/>
          </p:nvSpPr>
          <p:spPr bwMode="auto">
            <a:xfrm>
              <a:off x="2250" y="264"/>
              <a:ext cx="1100" cy="1104"/>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 name="Freeform 50"/>
            <p:cNvSpPr>
              <a:spLocks noChangeAspect="1"/>
            </p:cNvSpPr>
            <p:nvPr/>
          </p:nvSpPr>
          <p:spPr bwMode="auto">
            <a:xfrm>
              <a:off x="3354" y="39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 name="Freeform 51"/>
            <p:cNvSpPr>
              <a:spLocks noChangeAspect="1"/>
            </p:cNvSpPr>
            <p:nvPr/>
          </p:nvSpPr>
          <p:spPr bwMode="auto">
            <a:xfrm>
              <a:off x="3358" y="77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8" name="Freeform 52"/>
            <p:cNvSpPr>
              <a:spLocks noChangeAspect="1"/>
            </p:cNvSpPr>
            <p:nvPr/>
          </p:nvSpPr>
          <p:spPr bwMode="auto">
            <a:xfrm>
              <a:off x="3358" y="116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9" name="Line 53"/>
            <p:cNvSpPr>
              <a:spLocks noChangeAspect="1" noChangeShapeType="1"/>
            </p:cNvSpPr>
            <p:nvPr/>
          </p:nvSpPr>
          <p:spPr bwMode="auto">
            <a:xfrm>
              <a:off x="3376" y="264"/>
              <a:ext cx="0"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 name="Freeform 54"/>
            <p:cNvSpPr>
              <a:spLocks noChangeAspect="1"/>
            </p:cNvSpPr>
            <p:nvPr/>
          </p:nvSpPr>
          <p:spPr bwMode="auto">
            <a:xfrm flipH="1">
              <a:off x="2230" y="39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 name="Freeform 55"/>
            <p:cNvSpPr>
              <a:spLocks noChangeAspect="1"/>
            </p:cNvSpPr>
            <p:nvPr/>
          </p:nvSpPr>
          <p:spPr bwMode="auto">
            <a:xfrm flipH="1">
              <a:off x="2226" y="77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2" name="Freeform 56"/>
            <p:cNvSpPr>
              <a:spLocks noChangeAspect="1"/>
            </p:cNvSpPr>
            <p:nvPr/>
          </p:nvSpPr>
          <p:spPr bwMode="auto">
            <a:xfrm flipH="1">
              <a:off x="2226" y="116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3" name="Line 57"/>
            <p:cNvSpPr>
              <a:spLocks noChangeAspect="1" noChangeShapeType="1"/>
            </p:cNvSpPr>
            <p:nvPr/>
          </p:nvSpPr>
          <p:spPr bwMode="auto">
            <a:xfrm>
              <a:off x="2218" y="264"/>
              <a:ext cx="4"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4" name="Group 58"/>
            <p:cNvGrpSpPr>
              <a:grpSpLocks noChangeAspect="1"/>
            </p:cNvGrpSpPr>
            <p:nvPr/>
          </p:nvGrpSpPr>
          <p:grpSpPr bwMode="auto">
            <a:xfrm flipH="1">
              <a:off x="2984" y="1317"/>
              <a:ext cx="349" cy="42"/>
              <a:chOff x="918" y="3023"/>
              <a:chExt cx="1278" cy="127"/>
            </a:xfrm>
          </p:grpSpPr>
          <p:sp>
            <p:nvSpPr>
              <p:cNvPr id="137" name="Rectangle 59"/>
              <p:cNvSpPr>
                <a:spLocks noChangeAspect="1" noChangeArrowheads="1"/>
              </p:cNvSpPr>
              <p:nvPr/>
            </p:nvSpPr>
            <p:spPr bwMode="auto">
              <a:xfrm>
                <a:off x="918" y="3023"/>
                <a:ext cx="1278"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 name="Rectangle 60"/>
              <p:cNvSpPr>
                <a:spLocks noChangeAspect="1" noChangeArrowheads="1"/>
              </p:cNvSpPr>
              <p:nvPr/>
            </p:nvSpPr>
            <p:spPr bwMode="auto">
              <a:xfrm>
                <a:off x="918" y="3120"/>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9" name="Rectangle 61"/>
              <p:cNvSpPr>
                <a:spLocks noChangeAspect="1" noChangeArrowheads="1"/>
              </p:cNvSpPr>
              <p:nvPr/>
            </p:nvSpPr>
            <p:spPr bwMode="auto">
              <a:xfrm>
                <a:off x="918" y="3054"/>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0" name="Rectangle 62"/>
              <p:cNvSpPr>
                <a:spLocks noChangeAspect="1" noChangeArrowheads="1"/>
              </p:cNvSpPr>
              <p:nvPr/>
            </p:nvSpPr>
            <p:spPr bwMode="auto">
              <a:xfrm>
                <a:off x="1482" y="3123"/>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1" name="Rectangle 63"/>
              <p:cNvSpPr>
                <a:spLocks noChangeAspect="1" noChangeArrowheads="1"/>
              </p:cNvSpPr>
              <p:nvPr/>
            </p:nvSpPr>
            <p:spPr bwMode="auto">
              <a:xfrm>
                <a:off x="1482" y="3057"/>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2" name="Rectangle 64"/>
              <p:cNvSpPr>
                <a:spLocks noChangeAspect="1" noChangeArrowheads="1"/>
              </p:cNvSpPr>
              <p:nvPr/>
            </p:nvSpPr>
            <p:spPr bwMode="auto">
              <a:xfrm>
                <a:off x="2046" y="3120"/>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 name="Rectangle 65"/>
              <p:cNvSpPr>
                <a:spLocks noChangeAspect="1" noChangeArrowheads="1"/>
              </p:cNvSpPr>
              <p:nvPr/>
            </p:nvSpPr>
            <p:spPr bwMode="auto">
              <a:xfrm>
                <a:off x="2046" y="3054"/>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5" name="Group 66"/>
            <p:cNvGrpSpPr>
              <a:grpSpLocks noChangeAspect="1"/>
            </p:cNvGrpSpPr>
            <p:nvPr/>
          </p:nvGrpSpPr>
          <p:grpSpPr bwMode="auto">
            <a:xfrm>
              <a:off x="2984" y="1308"/>
              <a:ext cx="349" cy="10"/>
              <a:chOff x="2960" y="1380"/>
              <a:chExt cx="349" cy="10"/>
            </a:xfrm>
          </p:grpSpPr>
          <p:sp>
            <p:nvSpPr>
              <p:cNvPr id="132" name="Rectangle 67"/>
              <p:cNvSpPr>
                <a:spLocks noChangeAspect="1" noChangeArrowheads="1"/>
              </p:cNvSpPr>
              <p:nvPr/>
            </p:nvSpPr>
            <p:spPr bwMode="auto">
              <a:xfrm flipH="1">
                <a:off x="3238" y="1381"/>
                <a:ext cx="71"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 name="Rectangle 68"/>
              <p:cNvSpPr>
                <a:spLocks noChangeAspect="1" noChangeArrowheads="1"/>
              </p:cNvSpPr>
              <p:nvPr/>
            </p:nvSpPr>
            <p:spPr bwMode="auto">
              <a:xfrm flipH="1">
                <a:off x="3162" y="1381"/>
                <a:ext cx="69"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 name="Rectangle 69"/>
              <p:cNvSpPr>
                <a:spLocks noChangeAspect="1" noChangeArrowheads="1"/>
              </p:cNvSpPr>
              <p:nvPr/>
            </p:nvSpPr>
            <p:spPr bwMode="auto">
              <a:xfrm flipH="1">
                <a:off x="3091" y="1380"/>
                <a:ext cx="64"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5" name="Rectangle 70"/>
              <p:cNvSpPr>
                <a:spLocks noChangeAspect="1" noChangeArrowheads="1"/>
              </p:cNvSpPr>
              <p:nvPr/>
            </p:nvSpPr>
            <p:spPr bwMode="auto">
              <a:xfrm flipH="1">
                <a:off x="3020" y="1380"/>
                <a:ext cx="63"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6" name="Rectangle 71"/>
              <p:cNvSpPr>
                <a:spLocks noChangeAspect="1" noChangeArrowheads="1"/>
              </p:cNvSpPr>
              <p:nvPr/>
            </p:nvSpPr>
            <p:spPr bwMode="auto">
              <a:xfrm flipH="1">
                <a:off x="2960" y="1380"/>
                <a:ext cx="54"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6" name="Rectangle 72"/>
            <p:cNvSpPr>
              <a:spLocks noChangeAspect="1" noChangeArrowheads="1"/>
            </p:cNvSpPr>
            <p:nvPr/>
          </p:nvSpPr>
          <p:spPr bwMode="auto">
            <a:xfrm flipH="1">
              <a:off x="3007" y="464"/>
              <a:ext cx="294" cy="843"/>
            </a:xfrm>
            <a:prstGeom prst="rect">
              <a:avLst/>
            </a:prstGeom>
            <a:gradFill rotWithShape="0">
              <a:gsLst>
                <a:gs pos="0">
                  <a:srgbClr val="CC3300"/>
                </a:gs>
                <a:gs pos="100000">
                  <a:srgbClr val="CC3300">
                    <a:gamma/>
                    <a:tint val="39216"/>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7" name="Group 73"/>
            <p:cNvGrpSpPr>
              <a:grpSpLocks noChangeAspect="1"/>
            </p:cNvGrpSpPr>
            <p:nvPr/>
          </p:nvGrpSpPr>
          <p:grpSpPr bwMode="auto">
            <a:xfrm>
              <a:off x="2257" y="1034"/>
              <a:ext cx="444" cy="323"/>
              <a:chOff x="2257" y="1034"/>
              <a:chExt cx="444" cy="323"/>
            </a:xfrm>
          </p:grpSpPr>
          <p:sp>
            <p:nvSpPr>
              <p:cNvPr id="122" name="Rectangle 74"/>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3" name="Group 75"/>
              <p:cNvGrpSpPr>
                <a:grpSpLocks noChangeAspect="1"/>
              </p:cNvGrpSpPr>
              <p:nvPr/>
            </p:nvGrpSpPr>
            <p:grpSpPr bwMode="auto">
              <a:xfrm>
                <a:off x="2257" y="1303"/>
                <a:ext cx="444" cy="54"/>
                <a:chOff x="2233" y="1375"/>
                <a:chExt cx="444" cy="54"/>
              </a:xfrm>
            </p:grpSpPr>
            <p:sp>
              <p:nvSpPr>
                <p:cNvPr id="124" name="Rectangle 76"/>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 name="Rectangle 77"/>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6" name="Rectangle 78"/>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7" name="Rectangle 79"/>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8" name="Rectangle 80"/>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 name="Rectangle 81"/>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 name="Rectangle 82"/>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 name="Rectangle 83"/>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68" name="Freeform 84"/>
            <p:cNvSpPr>
              <a:spLocks noChangeAspect="1"/>
            </p:cNvSpPr>
            <p:nvPr/>
          </p:nvSpPr>
          <p:spPr bwMode="auto">
            <a:xfrm flipH="1">
              <a:off x="2986" y="454"/>
              <a:ext cx="345" cy="858"/>
            </a:xfrm>
            <a:custGeom>
              <a:avLst/>
              <a:gdLst>
                <a:gd name="T0" fmla="*/ 0 w 345"/>
                <a:gd name="T1" fmla="*/ 855 h 858"/>
                <a:gd name="T2" fmla="*/ 24 w 345"/>
                <a:gd name="T3" fmla="*/ 0 h 858"/>
                <a:gd name="T4" fmla="*/ 315 w 345"/>
                <a:gd name="T5" fmla="*/ 6 h 858"/>
                <a:gd name="T6" fmla="*/ 327 w 345"/>
                <a:gd name="T7" fmla="*/ 21 h 858"/>
                <a:gd name="T8" fmla="*/ 345 w 345"/>
                <a:gd name="T9" fmla="*/ 858 h 858"/>
              </a:gdLst>
              <a:ahLst/>
              <a:cxnLst>
                <a:cxn ang="0">
                  <a:pos x="T0" y="T1"/>
                </a:cxn>
                <a:cxn ang="0">
                  <a:pos x="T2" y="T3"/>
                </a:cxn>
                <a:cxn ang="0">
                  <a:pos x="T4" y="T5"/>
                </a:cxn>
                <a:cxn ang="0">
                  <a:pos x="T6" y="T7"/>
                </a:cxn>
                <a:cxn ang="0">
                  <a:pos x="T8" y="T9"/>
                </a:cxn>
              </a:cxnLst>
              <a:rect l="0" t="0" r="r" b="b"/>
              <a:pathLst>
                <a:path w="345" h="858">
                  <a:moveTo>
                    <a:pt x="0" y="855"/>
                  </a:moveTo>
                  <a:lnTo>
                    <a:pt x="24" y="0"/>
                  </a:lnTo>
                  <a:lnTo>
                    <a:pt x="315" y="6"/>
                  </a:lnTo>
                  <a:lnTo>
                    <a:pt x="327" y="21"/>
                  </a:lnTo>
                  <a:lnTo>
                    <a:pt x="345" y="858"/>
                  </a:lnTo>
                </a:path>
              </a:pathLst>
            </a:custGeom>
            <a:noFill/>
            <a:ln w="12700" cap="flat" cmpd="sng">
              <a:solidFill>
                <a:schemeClr val="accent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9" name="Group 85"/>
            <p:cNvGrpSpPr>
              <a:grpSpLocks noChangeAspect="1"/>
            </p:cNvGrpSpPr>
            <p:nvPr/>
          </p:nvGrpSpPr>
          <p:grpSpPr bwMode="auto">
            <a:xfrm>
              <a:off x="2702" y="915"/>
              <a:ext cx="279" cy="447"/>
              <a:chOff x="2678" y="987"/>
              <a:chExt cx="279" cy="447"/>
            </a:xfrm>
          </p:grpSpPr>
          <p:sp>
            <p:nvSpPr>
              <p:cNvPr id="81" name="Rectangle 86"/>
              <p:cNvSpPr>
                <a:spLocks noChangeAspect="1" noChangeArrowheads="1"/>
              </p:cNvSpPr>
              <p:nvPr/>
            </p:nvSpPr>
            <p:spPr bwMode="auto">
              <a:xfrm rot="5400000" flipH="1" flipV="1">
                <a:off x="2688" y="120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 name="Rectangle 87"/>
              <p:cNvSpPr>
                <a:spLocks noChangeAspect="1" noChangeArrowheads="1"/>
              </p:cNvSpPr>
              <p:nvPr/>
            </p:nvSpPr>
            <p:spPr bwMode="auto">
              <a:xfrm rot="5400000" flipH="1" flipV="1">
                <a:off x="2893" y="140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 name="Rectangle 88"/>
              <p:cNvSpPr>
                <a:spLocks noChangeAspect="1" noChangeArrowheads="1"/>
              </p:cNvSpPr>
              <p:nvPr/>
            </p:nvSpPr>
            <p:spPr bwMode="auto">
              <a:xfrm rot="5400000" flipH="1" flipV="1">
                <a:off x="2910" y="139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4" name="Rectangle 89"/>
              <p:cNvSpPr>
                <a:spLocks noChangeAspect="1" noChangeArrowheads="1"/>
              </p:cNvSpPr>
              <p:nvPr/>
            </p:nvSpPr>
            <p:spPr bwMode="auto">
              <a:xfrm rot="5400000" flipH="1" flipV="1">
                <a:off x="2894" y="120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 name="Rectangle 90"/>
              <p:cNvSpPr>
                <a:spLocks noChangeAspect="1" noChangeArrowheads="1"/>
              </p:cNvSpPr>
              <p:nvPr/>
            </p:nvSpPr>
            <p:spPr bwMode="auto">
              <a:xfrm rot="5400000" flipH="1" flipV="1">
                <a:off x="2731" y="120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6" name="Rectangle 91"/>
              <p:cNvSpPr>
                <a:spLocks noChangeAspect="1" noChangeArrowheads="1"/>
              </p:cNvSpPr>
              <p:nvPr/>
            </p:nvSpPr>
            <p:spPr bwMode="auto">
              <a:xfrm rot="5400000" flipH="1" flipV="1">
                <a:off x="2911" y="119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 name="Rectangle 92"/>
              <p:cNvSpPr>
                <a:spLocks noChangeAspect="1" noChangeArrowheads="1"/>
              </p:cNvSpPr>
              <p:nvPr/>
            </p:nvSpPr>
            <p:spPr bwMode="auto">
              <a:xfrm rot="5400000" flipH="1" flipV="1">
                <a:off x="2893" y="101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8" name="Rectangle 93"/>
              <p:cNvSpPr>
                <a:spLocks noChangeAspect="1" noChangeArrowheads="1"/>
              </p:cNvSpPr>
              <p:nvPr/>
            </p:nvSpPr>
            <p:spPr bwMode="auto">
              <a:xfrm rot="5400000" flipH="1" flipV="1">
                <a:off x="2910" y="100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9" name="Rectangle 94"/>
              <p:cNvSpPr>
                <a:spLocks noChangeAspect="1" noChangeArrowheads="1"/>
              </p:cNvSpPr>
              <p:nvPr/>
            </p:nvSpPr>
            <p:spPr bwMode="auto">
              <a:xfrm rot="5400000" flipH="1" flipV="1">
                <a:off x="2631" y="1202"/>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0" name="Rectangle 95"/>
              <p:cNvSpPr>
                <a:spLocks noChangeAspect="1" noChangeArrowheads="1"/>
              </p:cNvSpPr>
              <p:nvPr/>
            </p:nvSpPr>
            <p:spPr bwMode="auto">
              <a:xfrm rot="5400000" flipH="1" flipV="1">
                <a:off x="2836" y="139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1" name="Rectangle 96"/>
              <p:cNvSpPr>
                <a:spLocks noChangeAspect="1" noChangeArrowheads="1"/>
              </p:cNvSpPr>
              <p:nvPr/>
            </p:nvSpPr>
            <p:spPr bwMode="auto">
              <a:xfrm rot="5400000" flipH="1" flipV="1">
                <a:off x="2853" y="139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 name="Rectangle 97"/>
              <p:cNvSpPr>
                <a:spLocks noChangeAspect="1" noChangeArrowheads="1"/>
              </p:cNvSpPr>
              <p:nvPr/>
            </p:nvSpPr>
            <p:spPr bwMode="auto">
              <a:xfrm rot="5400000" flipH="1" flipV="1">
                <a:off x="2837" y="1203"/>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Rectangle 98"/>
              <p:cNvSpPr>
                <a:spLocks noChangeAspect="1" noChangeArrowheads="1"/>
              </p:cNvSpPr>
              <p:nvPr/>
            </p:nvSpPr>
            <p:spPr bwMode="auto">
              <a:xfrm rot="5400000" flipH="1" flipV="1">
                <a:off x="2674" y="1204"/>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4" name="Rectangle 99"/>
              <p:cNvSpPr>
                <a:spLocks noChangeAspect="1" noChangeArrowheads="1"/>
              </p:cNvSpPr>
              <p:nvPr/>
            </p:nvSpPr>
            <p:spPr bwMode="auto">
              <a:xfrm rot="5400000" flipH="1" flipV="1">
                <a:off x="2854" y="1196"/>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5" name="Rectangle 100"/>
              <p:cNvSpPr>
                <a:spLocks noChangeAspect="1" noChangeArrowheads="1"/>
              </p:cNvSpPr>
              <p:nvPr/>
            </p:nvSpPr>
            <p:spPr bwMode="auto">
              <a:xfrm rot="5400000" flipH="1" flipV="1">
                <a:off x="2836" y="100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6" name="Rectangle 101"/>
              <p:cNvSpPr>
                <a:spLocks noChangeAspect="1" noChangeArrowheads="1"/>
              </p:cNvSpPr>
              <p:nvPr/>
            </p:nvSpPr>
            <p:spPr bwMode="auto">
              <a:xfrm rot="5400000" flipH="1" flipV="1">
                <a:off x="2853" y="100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7" name="Rectangle 102"/>
              <p:cNvSpPr>
                <a:spLocks noChangeAspect="1" noChangeArrowheads="1"/>
              </p:cNvSpPr>
              <p:nvPr/>
            </p:nvSpPr>
            <p:spPr bwMode="auto">
              <a:xfrm rot="5400000" flipH="1" flipV="1">
                <a:off x="2577" y="1202"/>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8" name="Rectangle 103"/>
              <p:cNvSpPr>
                <a:spLocks noChangeAspect="1" noChangeArrowheads="1"/>
              </p:cNvSpPr>
              <p:nvPr/>
            </p:nvSpPr>
            <p:spPr bwMode="auto">
              <a:xfrm rot="5400000" flipH="1" flipV="1">
                <a:off x="2781" y="139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9" name="Rectangle 104"/>
              <p:cNvSpPr>
                <a:spLocks noChangeAspect="1" noChangeArrowheads="1"/>
              </p:cNvSpPr>
              <p:nvPr/>
            </p:nvSpPr>
            <p:spPr bwMode="auto">
              <a:xfrm rot="5400000" flipH="1" flipV="1">
                <a:off x="2798" y="139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0" name="Rectangle 105"/>
              <p:cNvSpPr>
                <a:spLocks noChangeAspect="1" noChangeArrowheads="1"/>
              </p:cNvSpPr>
              <p:nvPr/>
            </p:nvSpPr>
            <p:spPr bwMode="auto">
              <a:xfrm rot="5400000" flipH="1" flipV="1">
                <a:off x="2783" y="1203"/>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 name="Rectangle 106"/>
              <p:cNvSpPr>
                <a:spLocks noChangeAspect="1" noChangeArrowheads="1"/>
              </p:cNvSpPr>
              <p:nvPr/>
            </p:nvSpPr>
            <p:spPr bwMode="auto">
              <a:xfrm rot="5400000" flipH="1" flipV="1">
                <a:off x="2620" y="1204"/>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 name="Rectangle 107"/>
              <p:cNvSpPr>
                <a:spLocks noChangeAspect="1" noChangeArrowheads="1"/>
              </p:cNvSpPr>
              <p:nvPr/>
            </p:nvSpPr>
            <p:spPr bwMode="auto">
              <a:xfrm rot="5400000" flipH="1" flipV="1">
                <a:off x="2800" y="1196"/>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 name="Rectangle 108"/>
              <p:cNvSpPr>
                <a:spLocks noChangeAspect="1" noChangeArrowheads="1"/>
              </p:cNvSpPr>
              <p:nvPr/>
            </p:nvSpPr>
            <p:spPr bwMode="auto">
              <a:xfrm rot="5400000" flipH="1" flipV="1">
                <a:off x="2782" y="100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 name="Rectangle 109"/>
              <p:cNvSpPr>
                <a:spLocks noChangeAspect="1" noChangeArrowheads="1"/>
              </p:cNvSpPr>
              <p:nvPr/>
            </p:nvSpPr>
            <p:spPr bwMode="auto">
              <a:xfrm rot="5400000" flipH="1" flipV="1">
                <a:off x="2799" y="100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 name="Rectangle 110"/>
              <p:cNvSpPr>
                <a:spLocks noChangeAspect="1" noChangeArrowheads="1"/>
              </p:cNvSpPr>
              <p:nvPr/>
            </p:nvSpPr>
            <p:spPr bwMode="auto">
              <a:xfrm rot="5400000" flipH="1" flipV="1">
                <a:off x="2523" y="120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6" name="Rectangle 111"/>
              <p:cNvSpPr>
                <a:spLocks noChangeAspect="1" noChangeArrowheads="1"/>
              </p:cNvSpPr>
              <p:nvPr/>
            </p:nvSpPr>
            <p:spPr bwMode="auto">
              <a:xfrm rot="5400000" flipH="1" flipV="1">
                <a:off x="2727" y="140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7" name="Rectangle 112"/>
              <p:cNvSpPr>
                <a:spLocks noChangeAspect="1" noChangeArrowheads="1"/>
              </p:cNvSpPr>
              <p:nvPr/>
            </p:nvSpPr>
            <p:spPr bwMode="auto">
              <a:xfrm rot="5400000" flipH="1" flipV="1">
                <a:off x="2744" y="139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8" name="Rectangle 113"/>
              <p:cNvSpPr>
                <a:spLocks noChangeAspect="1" noChangeArrowheads="1"/>
              </p:cNvSpPr>
              <p:nvPr/>
            </p:nvSpPr>
            <p:spPr bwMode="auto">
              <a:xfrm rot="5400000" flipH="1" flipV="1">
                <a:off x="2729" y="120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 name="Rectangle 114"/>
              <p:cNvSpPr>
                <a:spLocks noChangeAspect="1" noChangeArrowheads="1"/>
              </p:cNvSpPr>
              <p:nvPr/>
            </p:nvSpPr>
            <p:spPr bwMode="auto">
              <a:xfrm rot="5400000" flipH="1" flipV="1">
                <a:off x="2566" y="120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0" name="Rectangle 115"/>
              <p:cNvSpPr>
                <a:spLocks noChangeAspect="1" noChangeArrowheads="1"/>
              </p:cNvSpPr>
              <p:nvPr/>
            </p:nvSpPr>
            <p:spPr bwMode="auto">
              <a:xfrm rot="5400000" flipH="1" flipV="1">
                <a:off x="2746" y="119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1" name="Rectangle 116"/>
              <p:cNvSpPr>
                <a:spLocks noChangeAspect="1" noChangeArrowheads="1"/>
              </p:cNvSpPr>
              <p:nvPr/>
            </p:nvSpPr>
            <p:spPr bwMode="auto">
              <a:xfrm rot="5400000" flipH="1" flipV="1">
                <a:off x="2728" y="101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 name="Rectangle 117"/>
              <p:cNvSpPr>
                <a:spLocks noChangeAspect="1" noChangeArrowheads="1"/>
              </p:cNvSpPr>
              <p:nvPr/>
            </p:nvSpPr>
            <p:spPr bwMode="auto">
              <a:xfrm rot="5400000" flipH="1" flipV="1">
                <a:off x="2745" y="100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3" name="Group 118"/>
              <p:cNvGrpSpPr>
                <a:grpSpLocks noChangeAspect="1"/>
              </p:cNvGrpSpPr>
              <p:nvPr/>
            </p:nvGrpSpPr>
            <p:grpSpPr bwMode="auto">
              <a:xfrm>
                <a:off x="2678" y="990"/>
                <a:ext cx="54" cy="444"/>
                <a:chOff x="3604" y="1440"/>
                <a:chExt cx="54" cy="444"/>
              </a:xfrm>
            </p:grpSpPr>
            <p:sp>
              <p:nvSpPr>
                <p:cNvPr id="114" name="Rectangle 119"/>
                <p:cNvSpPr>
                  <a:spLocks noChangeAspect="1" noChangeArrowheads="1"/>
                </p:cNvSpPr>
                <p:nvPr/>
              </p:nvSpPr>
              <p:spPr bwMode="auto">
                <a:xfrm rot="5400000" flipH="1" flipV="1">
                  <a:off x="3389" y="165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 name="Rectangle 120"/>
                <p:cNvSpPr>
                  <a:spLocks noChangeAspect="1" noChangeArrowheads="1"/>
                </p:cNvSpPr>
                <p:nvPr/>
              </p:nvSpPr>
              <p:spPr bwMode="auto">
                <a:xfrm rot="5400000" flipH="1" flipV="1">
                  <a:off x="3593" y="185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6" name="Rectangle 121"/>
                <p:cNvSpPr>
                  <a:spLocks noChangeAspect="1" noChangeArrowheads="1"/>
                </p:cNvSpPr>
                <p:nvPr/>
              </p:nvSpPr>
              <p:spPr bwMode="auto">
                <a:xfrm rot="5400000" flipH="1" flipV="1">
                  <a:off x="3610" y="184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7" name="Rectangle 122"/>
                <p:cNvSpPr>
                  <a:spLocks noChangeAspect="1" noChangeArrowheads="1"/>
                </p:cNvSpPr>
                <p:nvPr/>
              </p:nvSpPr>
              <p:spPr bwMode="auto">
                <a:xfrm rot="5400000" flipH="1" flipV="1">
                  <a:off x="3595" y="165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8" name="Rectangle 123"/>
                <p:cNvSpPr>
                  <a:spLocks noChangeAspect="1" noChangeArrowheads="1"/>
                </p:cNvSpPr>
                <p:nvPr/>
              </p:nvSpPr>
              <p:spPr bwMode="auto">
                <a:xfrm rot="5400000" flipH="1" flipV="1">
                  <a:off x="3432" y="165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9" name="Rectangle 124"/>
                <p:cNvSpPr>
                  <a:spLocks noChangeAspect="1" noChangeArrowheads="1"/>
                </p:cNvSpPr>
                <p:nvPr/>
              </p:nvSpPr>
              <p:spPr bwMode="auto">
                <a:xfrm rot="5400000" flipH="1" flipV="1">
                  <a:off x="3612" y="164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0" name="Rectangle 125"/>
                <p:cNvSpPr>
                  <a:spLocks noChangeAspect="1" noChangeArrowheads="1"/>
                </p:cNvSpPr>
                <p:nvPr/>
              </p:nvSpPr>
              <p:spPr bwMode="auto">
                <a:xfrm rot="5400000" flipH="1" flipV="1">
                  <a:off x="3594" y="146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1" name="Rectangle 126"/>
                <p:cNvSpPr>
                  <a:spLocks noChangeAspect="1" noChangeArrowheads="1"/>
                </p:cNvSpPr>
                <p:nvPr/>
              </p:nvSpPr>
              <p:spPr bwMode="auto">
                <a:xfrm rot="5400000" flipH="1" flipV="1">
                  <a:off x="3611" y="145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70" name="Group 127"/>
            <p:cNvGrpSpPr>
              <a:grpSpLocks noChangeAspect="1"/>
            </p:cNvGrpSpPr>
            <p:nvPr/>
          </p:nvGrpSpPr>
          <p:grpSpPr bwMode="auto">
            <a:xfrm>
              <a:off x="2257" y="706"/>
              <a:ext cx="444" cy="323"/>
              <a:chOff x="2265" y="1586"/>
              <a:chExt cx="444" cy="323"/>
            </a:xfrm>
          </p:grpSpPr>
          <p:sp>
            <p:nvSpPr>
              <p:cNvPr id="71" name="Rectangle 128"/>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72" name="Group 129"/>
              <p:cNvGrpSpPr>
                <a:grpSpLocks noChangeAspect="1"/>
              </p:cNvGrpSpPr>
              <p:nvPr/>
            </p:nvGrpSpPr>
            <p:grpSpPr bwMode="auto">
              <a:xfrm>
                <a:off x="2265" y="1855"/>
                <a:ext cx="444" cy="54"/>
                <a:chOff x="2233" y="1375"/>
                <a:chExt cx="444" cy="54"/>
              </a:xfrm>
            </p:grpSpPr>
            <p:sp>
              <p:nvSpPr>
                <p:cNvPr id="73" name="Rectangle 130"/>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Rectangle 131"/>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Rectangle 132"/>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Rectangle 133"/>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7" name="Rectangle 134"/>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8" name="Rectangle 135"/>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9" name="Rectangle 136"/>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0" name="Rectangle 137"/>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144" name="Group 138"/>
          <p:cNvGrpSpPr>
            <a:grpSpLocks/>
          </p:cNvGrpSpPr>
          <p:nvPr/>
        </p:nvGrpSpPr>
        <p:grpSpPr bwMode="auto">
          <a:xfrm>
            <a:off x="4913299" y="1772816"/>
            <a:ext cx="1713425" cy="1694754"/>
            <a:chOff x="1039" y="937"/>
            <a:chExt cx="1356" cy="1363"/>
          </a:xfrm>
        </p:grpSpPr>
        <p:sp>
          <p:nvSpPr>
            <p:cNvPr id="145" name="Rectangle 139"/>
            <p:cNvSpPr>
              <a:spLocks noChangeAspect="1" noChangeArrowheads="1"/>
            </p:cNvSpPr>
            <p:nvPr/>
          </p:nvSpPr>
          <p:spPr bwMode="auto">
            <a:xfrm>
              <a:off x="1060" y="2234"/>
              <a:ext cx="1302" cy="6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6" name="Rectangle 140"/>
            <p:cNvSpPr>
              <a:spLocks noChangeAspect="1" noChangeArrowheads="1"/>
            </p:cNvSpPr>
            <p:nvPr/>
          </p:nvSpPr>
          <p:spPr bwMode="auto">
            <a:xfrm>
              <a:off x="1076" y="937"/>
              <a:ext cx="1289" cy="1293"/>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7" name="Freeform 141"/>
            <p:cNvSpPr>
              <a:spLocks noChangeAspect="1"/>
            </p:cNvSpPr>
            <p:nvPr/>
          </p:nvSpPr>
          <p:spPr bwMode="auto">
            <a:xfrm>
              <a:off x="2369" y="1092"/>
              <a:ext cx="3"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8" name="Freeform 142"/>
            <p:cNvSpPr>
              <a:spLocks noChangeAspect="1"/>
            </p:cNvSpPr>
            <p:nvPr/>
          </p:nvSpPr>
          <p:spPr bwMode="auto">
            <a:xfrm>
              <a:off x="2374" y="1537"/>
              <a:ext cx="2"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9" name="Freeform 143"/>
            <p:cNvSpPr>
              <a:spLocks noChangeAspect="1"/>
            </p:cNvSpPr>
            <p:nvPr/>
          </p:nvSpPr>
          <p:spPr bwMode="auto">
            <a:xfrm>
              <a:off x="2374" y="1991"/>
              <a:ext cx="2" cy="183"/>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0" name="Line 144"/>
            <p:cNvSpPr>
              <a:spLocks noChangeAspect="1" noChangeShapeType="1"/>
            </p:cNvSpPr>
            <p:nvPr/>
          </p:nvSpPr>
          <p:spPr bwMode="auto">
            <a:xfrm>
              <a:off x="2395" y="937"/>
              <a:ext cx="0" cy="130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1" name="Freeform 145"/>
            <p:cNvSpPr>
              <a:spLocks noChangeAspect="1"/>
            </p:cNvSpPr>
            <p:nvPr/>
          </p:nvSpPr>
          <p:spPr bwMode="auto">
            <a:xfrm flipH="1">
              <a:off x="1053" y="1092"/>
              <a:ext cx="2"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2" name="Freeform 146"/>
            <p:cNvSpPr>
              <a:spLocks noChangeAspect="1"/>
            </p:cNvSpPr>
            <p:nvPr/>
          </p:nvSpPr>
          <p:spPr bwMode="auto">
            <a:xfrm flipH="1">
              <a:off x="1048" y="1537"/>
              <a:ext cx="3"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 name="Freeform 147"/>
            <p:cNvSpPr>
              <a:spLocks noChangeAspect="1"/>
            </p:cNvSpPr>
            <p:nvPr/>
          </p:nvSpPr>
          <p:spPr bwMode="auto">
            <a:xfrm flipH="1">
              <a:off x="1048" y="1991"/>
              <a:ext cx="3" cy="183"/>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 name="Line 148"/>
            <p:cNvSpPr>
              <a:spLocks noChangeAspect="1" noChangeShapeType="1"/>
            </p:cNvSpPr>
            <p:nvPr/>
          </p:nvSpPr>
          <p:spPr bwMode="auto">
            <a:xfrm>
              <a:off x="1039" y="937"/>
              <a:ext cx="5" cy="130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5" name="Rectangle 149"/>
            <p:cNvSpPr>
              <a:spLocks noChangeAspect="1" noChangeArrowheads="1"/>
            </p:cNvSpPr>
            <p:nvPr/>
          </p:nvSpPr>
          <p:spPr bwMode="auto">
            <a:xfrm>
              <a:off x="1584" y="1966"/>
              <a:ext cx="371"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6" name="Rectangle 150"/>
            <p:cNvSpPr>
              <a:spLocks noChangeAspect="1" noChangeArrowheads="1"/>
            </p:cNvSpPr>
            <p:nvPr/>
          </p:nvSpPr>
          <p:spPr bwMode="auto">
            <a:xfrm>
              <a:off x="1584" y="1720"/>
              <a:ext cx="37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7" name="Rectangle 151"/>
            <p:cNvSpPr>
              <a:spLocks noChangeAspect="1" noChangeArrowheads="1"/>
            </p:cNvSpPr>
            <p:nvPr/>
          </p:nvSpPr>
          <p:spPr bwMode="auto">
            <a:xfrm>
              <a:off x="1584" y="1475"/>
              <a:ext cx="371"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8" name="Rectangle 152"/>
            <p:cNvSpPr>
              <a:spLocks noChangeAspect="1" noChangeArrowheads="1"/>
            </p:cNvSpPr>
            <p:nvPr/>
          </p:nvSpPr>
          <p:spPr bwMode="auto">
            <a:xfrm>
              <a:off x="1584" y="1229"/>
              <a:ext cx="37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9" name="Rectangle 153"/>
            <p:cNvSpPr>
              <a:spLocks noChangeAspect="1" noChangeArrowheads="1"/>
            </p:cNvSpPr>
            <p:nvPr/>
          </p:nvSpPr>
          <p:spPr bwMode="auto">
            <a:xfrm>
              <a:off x="1107" y="1966"/>
              <a:ext cx="436"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0" name="Rectangle 154"/>
            <p:cNvSpPr>
              <a:spLocks noChangeAspect="1" noChangeArrowheads="1"/>
            </p:cNvSpPr>
            <p:nvPr/>
          </p:nvSpPr>
          <p:spPr bwMode="auto">
            <a:xfrm>
              <a:off x="1107" y="1720"/>
              <a:ext cx="436"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1" name="Rectangle 155"/>
            <p:cNvSpPr>
              <a:spLocks noChangeAspect="1" noChangeArrowheads="1"/>
            </p:cNvSpPr>
            <p:nvPr/>
          </p:nvSpPr>
          <p:spPr bwMode="auto">
            <a:xfrm>
              <a:off x="1107" y="1475"/>
              <a:ext cx="436"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2" name="Rectangle 156"/>
            <p:cNvSpPr>
              <a:spLocks noChangeAspect="1" noChangeArrowheads="1"/>
            </p:cNvSpPr>
            <p:nvPr/>
          </p:nvSpPr>
          <p:spPr bwMode="auto">
            <a:xfrm>
              <a:off x="1107" y="1229"/>
              <a:ext cx="436"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 name="Line 157"/>
            <p:cNvSpPr>
              <a:spLocks noChangeAspect="1" noChangeShapeType="1"/>
            </p:cNvSpPr>
            <p:nvPr/>
          </p:nvSpPr>
          <p:spPr bwMode="auto">
            <a:xfrm>
              <a:off x="1327" y="1218"/>
              <a:ext cx="9" cy="10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 name="Line 158"/>
            <p:cNvSpPr>
              <a:spLocks noChangeAspect="1" noChangeShapeType="1"/>
            </p:cNvSpPr>
            <p:nvPr/>
          </p:nvSpPr>
          <p:spPr bwMode="auto">
            <a:xfrm>
              <a:off x="1177" y="1209"/>
              <a:ext cx="0" cy="1002"/>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 name="Line 159"/>
            <p:cNvSpPr>
              <a:spLocks noChangeAspect="1" noChangeShapeType="1"/>
            </p:cNvSpPr>
            <p:nvPr/>
          </p:nvSpPr>
          <p:spPr bwMode="auto">
            <a:xfrm>
              <a:off x="1468" y="1227"/>
              <a:ext cx="0" cy="993"/>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 name="Rectangle 160"/>
            <p:cNvSpPr>
              <a:spLocks noChangeAspect="1" noChangeArrowheads="1"/>
            </p:cNvSpPr>
            <p:nvPr/>
          </p:nvSpPr>
          <p:spPr bwMode="auto">
            <a:xfrm>
              <a:off x="1959" y="1965"/>
              <a:ext cx="370"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7" name="Rectangle 161"/>
            <p:cNvSpPr>
              <a:spLocks noChangeAspect="1" noChangeArrowheads="1"/>
            </p:cNvSpPr>
            <p:nvPr/>
          </p:nvSpPr>
          <p:spPr bwMode="auto">
            <a:xfrm>
              <a:off x="1959" y="1720"/>
              <a:ext cx="370"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8" name="Rectangle 162"/>
            <p:cNvSpPr>
              <a:spLocks noChangeAspect="1" noChangeArrowheads="1"/>
            </p:cNvSpPr>
            <p:nvPr/>
          </p:nvSpPr>
          <p:spPr bwMode="auto">
            <a:xfrm>
              <a:off x="1978" y="1474"/>
              <a:ext cx="35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9" name="Rectangle 163"/>
            <p:cNvSpPr>
              <a:spLocks noChangeAspect="1" noChangeArrowheads="1"/>
            </p:cNvSpPr>
            <p:nvPr/>
          </p:nvSpPr>
          <p:spPr bwMode="auto">
            <a:xfrm>
              <a:off x="1959" y="1230"/>
              <a:ext cx="370" cy="244"/>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0" name="Group 164"/>
            <p:cNvGrpSpPr>
              <a:grpSpLocks noChangeAspect="1"/>
            </p:cNvGrpSpPr>
            <p:nvPr/>
          </p:nvGrpSpPr>
          <p:grpSpPr bwMode="auto">
            <a:xfrm>
              <a:off x="1589" y="1218"/>
              <a:ext cx="356" cy="262"/>
              <a:chOff x="4296" y="504"/>
              <a:chExt cx="304" cy="224"/>
            </a:xfrm>
          </p:grpSpPr>
          <p:sp>
            <p:nvSpPr>
              <p:cNvPr id="199" name="Freeform 165"/>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0" name="Line 166"/>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1" name="Line 167"/>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1" name="Group 168"/>
            <p:cNvGrpSpPr>
              <a:grpSpLocks noChangeAspect="1"/>
            </p:cNvGrpSpPr>
            <p:nvPr/>
          </p:nvGrpSpPr>
          <p:grpSpPr bwMode="auto">
            <a:xfrm>
              <a:off x="1973" y="1227"/>
              <a:ext cx="356" cy="263"/>
              <a:chOff x="4296" y="504"/>
              <a:chExt cx="304" cy="224"/>
            </a:xfrm>
          </p:grpSpPr>
          <p:sp>
            <p:nvSpPr>
              <p:cNvPr id="196" name="Freeform 169"/>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7" name="Line 170"/>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 name="Line 171"/>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2" name="Group 172"/>
            <p:cNvGrpSpPr>
              <a:grpSpLocks noChangeAspect="1"/>
            </p:cNvGrpSpPr>
            <p:nvPr/>
          </p:nvGrpSpPr>
          <p:grpSpPr bwMode="auto">
            <a:xfrm>
              <a:off x="1608" y="1462"/>
              <a:ext cx="356" cy="262"/>
              <a:chOff x="4296" y="504"/>
              <a:chExt cx="304" cy="224"/>
            </a:xfrm>
          </p:grpSpPr>
          <p:sp>
            <p:nvSpPr>
              <p:cNvPr id="193" name="Freeform 173"/>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 name="Line 174"/>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 name="Line 175"/>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3" name="Group 176"/>
            <p:cNvGrpSpPr>
              <a:grpSpLocks noChangeAspect="1"/>
            </p:cNvGrpSpPr>
            <p:nvPr/>
          </p:nvGrpSpPr>
          <p:grpSpPr bwMode="auto">
            <a:xfrm>
              <a:off x="1599" y="1705"/>
              <a:ext cx="356" cy="262"/>
              <a:chOff x="4296" y="504"/>
              <a:chExt cx="304" cy="224"/>
            </a:xfrm>
          </p:grpSpPr>
          <p:sp>
            <p:nvSpPr>
              <p:cNvPr id="190" name="Freeform 177"/>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 name="Line 178"/>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2" name="Line 179"/>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4" name="Group 180"/>
            <p:cNvGrpSpPr>
              <a:grpSpLocks noChangeAspect="1"/>
            </p:cNvGrpSpPr>
            <p:nvPr/>
          </p:nvGrpSpPr>
          <p:grpSpPr bwMode="auto">
            <a:xfrm>
              <a:off x="1608" y="1958"/>
              <a:ext cx="356" cy="262"/>
              <a:chOff x="4296" y="504"/>
              <a:chExt cx="304" cy="224"/>
            </a:xfrm>
          </p:grpSpPr>
          <p:sp>
            <p:nvSpPr>
              <p:cNvPr id="187" name="Freeform 181"/>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8" name="Line 182"/>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9" name="Line 183"/>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5" name="Group 184"/>
            <p:cNvGrpSpPr>
              <a:grpSpLocks noChangeAspect="1"/>
            </p:cNvGrpSpPr>
            <p:nvPr/>
          </p:nvGrpSpPr>
          <p:grpSpPr bwMode="auto">
            <a:xfrm>
              <a:off x="1945" y="1958"/>
              <a:ext cx="356" cy="262"/>
              <a:chOff x="4296" y="504"/>
              <a:chExt cx="304" cy="224"/>
            </a:xfrm>
          </p:grpSpPr>
          <p:sp>
            <p:nvSpPr>
              <p:cNvPr id="184" name="Freeform 185"/>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 name="Line 186"/>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 name="Line 187"/>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6" name="Group 188"/>
            <p:cNvGrpSpPr>
              <a:grpSpLocks noChangeAspect="1"/>
            </p:cNvGrpSpPr>
            <p:nvPr/>
          </p:nvGrpSpPr>
          <p:grpSpPr bwMode="auto">
            <a:xfrm>
              <a:off x="1964" y="1715"/>
              <a:ext cx="356" cy="262"/>
              <a:chOff x="4296" y="504"/>
              <a:chExt cx="304" cy="224"/>
            </a:xfrm>
          </p:grpSpPr>
          <p:sp>
            <p:nvSpPr>
              <p:cNvPr id="181" name="Freeform 189"/>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2" name="Line 190"/>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3" name="Line 191"/>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7" name="Group 192"/>
            <p:cNvGrpSpPr>
              <a:grpSpLocks noChangeAspect="1"/>
            </p:cNvGrpSpPr>
            <p:nvPr/>
          </p:nvGrpSpPr>
          <p:grpSpPr bwMode="auto">
            <a:xfrm>
              <a:off x="1973" y="1462"/>
              <a:ext cx="356" cy="262"/>
              <a:chOff x="4296" y="504"/>
              <a:chExt cx="304" cy="224"/>
            </a:xfrm>
          </p:grpSpPr>
          <p:sp>
            <p:nvSpPr>
              <p:cNvPr id="178" name="Freeform 193"/>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9" name="Line 194"/>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0" name="Line 195"/>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202" name="Group 196"/>
          <p:cNvGrpSpPr>
            <a:grpSpLocks noChangeAspect="1"/>
          </p:cNvGrpSpPr>
          <p:nvPr/>
        </p:nvGrpSpPr>
        <p:grpSpPr bwMode="auto">
          <a:xfrm>
            <a:off x="6927416" y="4120599"/>
            <a:ext cx="1781936" cy="1828681"/>
            <a:chOff x="2218" y="1712"/>
            <a:chExt cx="1158" cy="1164"/>
          </a:xfrm>
        </p:grpSpPr>
        <p:sp>
          <p:nvSpPr>
            <p:cNvPr id="203" name="Rectangle 197"/>
            <p:cNvSpPr>
              <a:spLocks noChangeAspect="1" noChangeArrowheads="1"/>
            </p:cNvSpPr>
            <p:nvPr/>
          </p:nvSpPr>
          <p:spPr bwMode="auto">
            <a:xfrm>
              <a:off x="2236" y="2820"/>
              <a:ext cx="1112" cy="5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 name="Rectangle 198"/>
            <p:cNvSpPr>
              <a:spLocks noChangeAspect="1" noChangeArrowheads="1"/>
            </p:cNvSpPr>
            <p:nvPr/>
          </p:nvSpPr>
          <p:spPr bwMode="auto">
            <a:xfrm>
              <a:off x="2250" y="1712"/>
              <a:ext cx="1100" cy="1104"/>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 name="Freeform 199"/>
            <p:cNvSpPr>
              <a:spLocks noChangeAspect="1"/>
            </p:cNvSpPr>
            <p:nvPr/>
          </p:nvSpPr>
          <p:spPr bwMode="auto">
            <a:xfrm>
              <a:off x="3354" y="184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 name="Freeform 200"/>
            <p:cNvSpPr>
              <a:spLocks noChangeAspect="1"/>
            </p:cNvSpPr>
            <p:nvPr/>
          </p:nvSpPr>
          <p:spPr bwMode="auto">
            <a:xfrm>
              <a:off x="3358" y="222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7" name="Freeform 201"/>
            <p:cNvSpPr>
              <a:spLocks noChangeAspect="1"/>
            </p:cNvSpPr>
            <p:nvPr/>
          </p:nvSpPr>
          <p:spPr bwMode="auto">
            <a:xfrm>
              <a:off x="3358" y="2612"/>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8" name="Line 202"/>
            <p:cNvSpPr>
              <a:spLocks noChangeAspect="1" noChangeShapeType="1"/>
            </p:cNvSpPr>
            <p:nvPr/>
          </p:nvSpPr>
          <p:spPr bwMode="auto">
            <a:xfrm>
              <a:off x="3376" y="1712"/>
              <a:ext cx="0"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9" name="Freeform 203"/>
            <p:cNvSpPr>
              <a:spLocks noChangeAspect="1"/>
            </p:cNvSpPr>
            <p:nvPr/>
          </p:nvSpPr>
          <p:spPr bwMode="auto">
            <a:xfrm flipH="1">
              <a:off x="2230" y="184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0" name="Freeform 204"/>
            <p:cNvSpPr>
              <a:spLocks noChangeAspect="1"/>
            </p:cNvSpPr>
            <p:nvPr/>
          </p:nvSpPr>
          <p:spPr bwMode="auto">
            <a:xfrm flipH="1">
              <a:off x="2226" y="222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1" name="Freeform 205"/>
            <p:cNvSpPr>
              <a:spLocks noChangeAspect="1"/>
            </p:cNvSpPr>
            <p:nvPr/>
          </p:nvSpPr>
          <p:spPr bwMode="auto">
            <a:xfrm flipH="1">
              <a:off x="2226" y="2612"/>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2" name="Line 206"/>
            <p:cNvSpPr>
              <a:spLocks noChangeAspect="1" noChangeShapeType="1"/>
            </p:cNvSpPr>
            <p:nvPr/>
          </p:nvSpPr>
          <p:spPr bwMode="auto">
            <a:xfrm>
              <a:off x="2218" y="1712"/>
              <a:ext cx="4"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13" name="Group 207"/>
            <p:cNvGrpSpPr>
              <a:grpSpLocks noChangeAspect="1"/>
            </p:cNvGrpSpPr>
            <p:nvPr/>
          </p:nvGrpSpPr>
          <p:grpSpPr bwMode="auto">
            <a:xfrm>
              <a:off x="2257" y="2482"/>
              <a:ext cx="396" cy="323"/>
              <a:chOff x="2257" y="1034"/>
              <a:chExt cx="444" cy="323"/>
            </a:xfrm>
          </p:grpSpPr>
          <p:sp>
            <p:nvSpPr>
              <p:cNvPr id="253" name="Rectangle 208"/>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4" name="Group 209"/>
              <p:cNvGrpSpPr>
                <a:grpSpLocks noChangeAspect="1"/>
              </p:cNvGrpSpPr>
              <p:nvPr/>
            </p:nvGrpSpPr>
            <p:grpSpPr bwMode="auto">
              <a:xfrm>
                <a:off x="2257" y="1303"/>
                <a:ext cx="444" cy="54"/>
                <a:chOff x="2233" y="1375"/>
                <a:chExt cx="444" cy="54"/>
              </a:xfrm>
            </p:grpSpPr>
            <p:sp>
              <p:nvSpPr>
                <p:cNvPr id="255" name="Rectangle 210"/>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 name="Rectangle 211"/>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7" name="Rectangle 212"/>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8" name="Rectangle 213"/>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9" name="Rectangle 214"/>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 name="Rectangle 215"/>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1" name="Rectangle 216"/>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2" name="Rectangle 217"/>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4" name="Group 218"/>
            <p:cNvGrpSpPr>
              <a:grpSpLocks noChangeAspect="1"/>
            </p:cNvGrpSpPr>
            <p:nvPr/>
          </p:nvGrpSpPr>
          <p:grpSpPr bwMode="auto">
            <a:xfrm>
              <a:off x="2257" y="2154"/>
              <a:ext cx="396" cy="323"/>
              <a:chOff x="2265" y="1586"/>
              <a:chExt cx="444" cy="323"/>
            </a:xfrm>
          </p:grpSpPr>
          <p:sp>
            <p:nvSpPr>
              <p:cNvPr id="243" name="Rectangle 219"/>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44" name="Group 220"/>
              <p:cNvGrpSpPr>
                <a:grpSpLocks noChangeAspect="1"/>
              </p:cNvGrpSpPr>
              <p:nvPr/>
            </p:nvGrpSpPr>
            <p:grpSpPr bwMode="auto">
              <a:xfrm>
                <a:off x="2265" y="1855"/>
                <a:ext cx="444" cy="54"/>
                <a:chOff x="2233" y="1375"/>
                <a:chExt cx="444" cy="54"/>
              </a:xfrm>
            </p:grpSpPr>
            <p:sp>
              <p:nvSpPr>
                <p:cNvPr id="245" name="Rectangle 221"/>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 name="Rectangle 222"/>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7" name="Rectangle 223"/>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8" name="Rectangle 224"/>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9" name="Rectangle 225"/>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0" name="Rectangle 226"/>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1" name="Rectangle 227"/>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2" name="Rectangle 228"/>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5" name="Group 229"/>
            <p:cNvGrpSpPr>
              <a:grpSpLocks noChangeAspect="1"/>
            </p:cNvGrpSpPr>
            <p:nvPr/>
          </p:nvGrpSpPr>
          <p:grpSpPr bwMode="auto">
            <a:xfrm>
              <a:off x="2937" y="2482"/>
              <a:ext cx="396" cy="323"/>
              <a:chOff x="2257" y="1034"/>
              <a:chExt cx="444" cy="323"/>
            </a:xfrm>
          </p:grpSpPr>
          <p:sp>
            <p:nvSpPr>
              <p:cNvPr id="233" name="Rectangle 230"/>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34" name="Group 231"/>
              <p:cNvGrpSpPr>
                <a:grpSpLocks noChangeAspect="1"/>
              </p:cNvGrpSpPr>
              <p:nvPr/>
            </p:nvGrpSpPr>
            <p:grpSpPr bwMode="auto">
              <a:xfrm>
                <a:off x="2257" y="1303"/>
                <a:ext cx="444" cy="54"/>
                <a:chOff x="2233" y="1375"/>
                <a:chExt cx="444" cy="54"/>
              </a:xfrm>
            </p:grpSpPr>
            <p:sp>
              <p:nvSpPr>
                <p:cNvPr id="235" name="Rectangle 232"/>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6" name="Rectangle 233"/>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7" name="Rectangle 234"/>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8" name="Rectangle 235"/>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9" name="Rectangle 236"/>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0" name="Rectangle 237"/>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1" name="Rectangle 238"/>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2" name="Rectangle 239"/>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6" name="Group 240"/>
            <p:cNvGrpSpPr>
              <a:grpSpLocks noChangeAspect="1"/>
            </p:cNvGrpSpPr>
            <p:nvPr/>
          </p:nvGrpSpPr>
          <p:grpSpPr bwMode="auto">
            <a:xfrm>
              <a:off x="2937" y="2154"/>
              <a:ext cx="396" cy="323"/>
              <a:chOff x="2265" y="1586"/>
              <a:chExt cx="444" cy="323"/>
            </a:xfrm>
          </p:grpSpPr>
          <p:sp>
            <p:nvSpPr>
              <p:cNvPr id="223" name="Rectangle 241"/>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24" name="Group 242"/>
              <p:cNvGrpSpPr>
                <a:grpSpLocks noChangeAspect="1"/>
              </p:cNvGrpSpPr>
              <p:nvPr/>
            </p:nvGrpSpPr>
            <p:grpSpPr bwMode="auto">
              <a:xfrm>
                <a:off x="2265" y="1855"/>
                <a:ext cx="444" cy="54"/>
                <a:chOff x="2233" y="1375"/>
                <a:chExt cx="444" cy="54"/>
              </a:xfrm>
            </p:grpSpPr>
            <p:sp>
              <p:nvSpPr>
                <p:cNvPr id="225" name="Rectangle 243"/>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6" name="Rectangle 244"/>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7" name="Rectangle 245"/>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 name="Rectangle 246"/>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9" name="Rectangle 247"/>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 name="Rectangle 248"/>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1" name="Rectangle 249"/>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2" name="Rectangle 250"/>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7" name="Group 251"/>
            <p:cNvGrpSpPr>
              <a:grpSpLocks noChangeAspect="1"/>
            </p:cNvGrpSpPr>
            <p:nvPr/>
          </p:nvGrpSpPr>
          <p:grpSpPr bwMode="auto">
            <a:xfrm>
              <a:off x="2662" y="2366"/>
              <a:ext cx="275" cy="442"/>
              <a:chOff x="2662" y="2366"/>
              <a:chExt cx="275" cy="442"/>
            </a:xfrm>
          </p:grpSpPr>
          <p:sp>
            <p:nvSpPr>
              <p:cNvPr id="218" name="Rectangle 252"/>
              <p:cNvSpPr>
                <a:spLocks noChangeAspect="1" noChangeArrowheads="1"/>
              </p:cNvSpPr>
              <p:nvPr/>
            </p:nvSpPr>
            <p:spPr bwMode="auto">
              <a:xfrm>
                <a:off x="2680" y="2416"/>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9" name="Rectangle 253"/>
              <p:cNvSpPr>
                <a:spLocks noChangeAspect="1" noChangeArrowheads="1"/>
              </p:cNvSpPr>
              <p:nvPr/>
            </p:nvSpPr>
            <p:spPr bwMode="auto">
              <a:xfrm>
                <a:off x="2688" y="2568"/>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0" name="Rectangle 254"/>
              <p:cNvSpPr>
                <a:spLocks noChangeAspect="1" noChangeArrowheads="1"/>
              </p:cNvSpPr>
              <p:nvPr/>
            </p:nvSpPr>
            <p:spPr bwMode="auto">
              <a:xfrm>
                <a:off x="2688" y="2744"/>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1" name="Rectangle 255"/>
              <p:cNvSpPr>
                <a:spLocks noChangeAspect="1" noChangeArrowheads="1"/>
              </p:cNvSpPr>
              <p:nvPr/>
            </p:nvSpPr>
            <p:spPr bwMode="auto">
              <a:xfrm rot="5400000" flipH="1" flipV="1">
                <a:off x="2459" y="2569"/>
                <a:ext cx="442" cy="35"/>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2" name="Rectangle 256"/>
              <p:cNvSpPr>
                <a:spLocks noChangeAspect="1" noChangeArrowheads="1"/>
              </p:cNvSpPr>
              <p:nvPr/>
            </p:nvSpPr>
            <p:spPr bwMode="auto">
              <a:xfrm rot="5400000" flipH="1" flipV="1">
                <a:off x="2699" y="2569"/>
                <a:ext cx="442" cy="35"/>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263" name="textruta 262"/>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24</a:t>
            </a:fld>
            <a:endParaRPr lang="en-GB" sz="1400" dirty="0">
              <a:solidFill>
                <a:schemeClr val="tx2"/>
              </a:solidFill>
            </a:endParaRPr>
          </a:p>
        </p:txBody>
      </p:sp>
    </p:spTree>
    <p:extLst>
      <p:ext uri="{BB962C8B-B14F-4D97-AF65-F5344CB8AC3E}">
        <p14:creationId xmlns:p14="http://schemas.microsoft.com/office/powerpoint/2010/main" val="3101751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Different Directions - Sideways</a:t>
            </a:r>
          </a:p>
        </p:txBody>
      </p:sp>
      <p:sp>
        <p:nvSpPr>
          <p:cNvPr id="13" name="Platshållare för innehåll 1"/>
          <p:cNvSpPr>
            <a:spLocks noGrp="1"/>
          </p:cNvSpPr>
          <p:nvPr>
            <p:ph idx="1"/>
          </p:nvPr>
        </p:nvSpPr>
        <p:spPr>
          <a:xfrm>
            <a:off x="457200" y="1600201"/>
            <a:ext cx="7787208" cy="460647"/>
          </a:xfrm>
        </p:spPr>
        <p:txBody>
          <a:bodyPr/>
          <a:lstStyle/>
          <a:p>
            <a:pPr marL="0" indent="0">
              <a:buNone/>
            </a:pPr>
            <a:r>
              <a:rPr lang="en-GB" sz="2400" dirty="0" smtClean="0"/>
              <a:t>Examples of securing by blocking in sideways direction</a:t>
            </a:r>
            <a:endParaRPr lang="en-GB" sz="2400" dirty="0"/>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341" y="2060848"/>
            <a:ext cx="2553893" cy="2004461"/>
          </a:xfrm>
          <a:prstGeom prst="rect">
            <a:avLst/>
          </a:prstGeom>
          <a:noFill/>
          <a:ln w="9525" algn="ctr">
            <a:solidFill>
              <a:srgbClr val="000080"/>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6701" y="2060850"/>
            <a:ext cx="2341723" cy="2004460"/>
          </a:xfrm>
          <a:prstGeom prst="rect">
            <a:avLst/>
          </a:prstGeom>
          <a:noFill/>
          <a:ln w="9525" algn="ctr">
            <a:solidFill>
              <a:srgbClr val="000099"/>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SAPA Contain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5430" y="4149080"/>
            <a:ext cx="2243678" cy="1915111"/>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AUT1080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07904" y="4149080"/>
            <a:ext cx="2553893" cy="1915111"/>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2531_multipart%253F12_DSC_0020"/>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0425" r="7034"/>
          <a:stretch/>
        </p:blipFill>
        <p:spPr bwMode="auto">
          <a:xfrm>
            <a:off x="3450653" y="2060850"/>
            <a:ext cx="2485787" cy="2004459"/>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IMGP296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88224" y="4149080"/>
            <a:ext cx="1402206" cy="186888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4" name="textruta 13"/>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25</a:t>
            </a:fld>
            <a:endParaRPr lang="en-GB" sz="1400" dirty="0">
              <a:solidFill>
                <a:schemeClr val="tx2"/>
              </a:solidFill>
            </a:endParaRPr>
          </a:p>
        </p:txBody>
      </p:sp>
    </p:spTree>
    <p:extLst>
      <p:ext uri="{BB962C8B-B14F-4D97-AF65-F5344CB8AC3E}">
        <p14:creationId xmlns:p14="http://schemas.microsoft.com/office/powerpoint/2010/main" val="2056046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556792"/>
            <a:ext cx="2808312" cy="2114183"/>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Tvärrand sm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8144" y="3717032"/>
            <a:ext cx="2448272" cy="2226492"/>
          </a:xfrm>
          <a:prstGeom prst="rect">
            <a:avLst/>
          </a:prstGeom>
          <a:noFill/>
          <a:ln w="19050" cap="flat" cmpd="sng">
            <a:noFill/>
            <a:prstDash val="solid"/>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latshållare för innehåll 1"/>
          <p:cNvSpPr>
            <a:spLocks noGrp="1"/>
          </p:cNvSpPr>
          <p:nvPr>
            <p:ph idx="1"/>
          </p:nvPr>
        </p:nvSpPr>
        <p:spPr>
          <a:xfrm>
            <a:off x="457200" y="1600200"/>
            <a:ext cx="3814763" cy="4525963"/>
          </a:xfrm>
        </p:spPr>
        <p:txBody>
          <a:bodyPr/>
          <a:lstStyle/>
          <a:p>
            <a:pPr marL="0" indent="0">
              <a:buNone/>
            </a:pPr>
            <a:r>
              <a:rPr lang="en-GB" sz="2400" dirty="0" smtClean="0"/>
              <a:t>Use of dunnage bags in sideways direction</a:t>
            </a:r>
          </a:p>
          <a:p>
            <a:pPr marL="0" indent="0">
              <a:buNone/>
            </a:pPr>
            <a:endParaRPr lang="en-GB" sz="2400" dirty="0"/>
          </a:p>
          <a:p>
            <a:r>
              <a:rPr lang="en-GB" sz="2000" dirty="0" smtClean="0"/>
              <a:t>Only in CTUs with firm side walls</a:t>
            </a:r>
            <a:endParaRPr lang="en-GB" sz="2000" dirty="0"/>
          </a:p>
          <a:p>
            <a:r>
              <a:rPr lang="en-GB" sz="2000" dirty="0" smtClean="0"/>
              <a:t>Follows the cargo well</a:t>
            </a:r>
          </a:p>
          <a:p>
            <a:r>
              <a:rPr lang="en-GB" sz="2000" dirty="0" smtClean="0"/>
              <a:t>Protect the bag from sharp edges</a:t>
            </a:r>
            <a:endParaRPr lang="en-GB" sz="2000" dirty="0"/>
          </a:p>
          <a:p>
            <a:pPr marL="0" indent="0">
              <a:buNone/>
            </a:pPr>
            <a:endParaRPr lang="en-GB" sz="2400" dirty="0"/>
          </a:p>
        </p:txBody>
      </p:sp>
      <p:sp>
        <p:nvSpPr>
          <p:cNvPr id="10" name="Otsikko 1"/>
          <p:cNvSpPr>
            <a:spLocks noGrp="1"/>
          </p:cNvSpPr>
          <p:nvPr>
            <p:ph type="title"/>
          </p:nvPr>
        </p:nvSpPr>
        <p:spPr>
          <a:xfrm>
            <a:off x="457200" y="533400"/>
            <a:ext cx="8229600" cy="990600"/>
          </a:xfrm>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Different Directions - Sideways</a:t>
            </a:r>
          </a:p>
        </p:txBody>
      </p:sp>
      <p:sp>
        <p:nvSpPr>
          <p:cNvPr id="8" name="textruta 7"/>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26</a:t>
            </a:fld>
            <a:endParaRPr lang="en-GB" sz="1400" dirty="0">
              <a:solidFill>
                <a:schemeClr val="tx2"/>
              </a:solidFill>
            </a:endParaRPr>
          </a:p>
        </p:txBody>
      </p:sp>
    </p:spTree>
    <p:extLst>
      <p:ext uri="{BB962C8B-B14F-4D97-AF65-F5344CB8AC3E}">
        <p14:creationId xmlns:p14="http://schemas.microsoft.com/office/powerpoint/2010/main" val="4265717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Different Directions - Sideways</a:t>
            </a:r>
          </a:p>
        </p:txBody>
      </p:sp>
      <p:sp>
        <p:nvSpPr>
          <p:cNvPr id="5" name="Platshållare för innehåll 1"/>
          <p:cNvSpPr txBox="1">
            <a:spLocks/>
          </p:cNvSpPr>
          <p:nvPr/>
        </p:nvSpPr>
        <p:spPr bwMode="auto">
          <a:xfrm>
            <a:off x="457200" y="1600200"/>
            <a:ext cx="381476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GB" sz="2400" dirty="0" smtClean="0"/>
              <a:t>If necessary use lashings in combination with blocking</a:t>
            </a:r>
          </a:p>
          <a:p>
            <a:pPr marL="0" indent="0">
              <a:buNone/>
            </a:pPr>
            <a:endParaRPr lang="en-GB" sz="2400" dirty="0" smtClean="0"/>
          </a:p>
          <a:p>
            <a:pPr marL="0" indent="0">
              <a:buNone/>
            </a:pPr>
            <a:r>
              <a:rPr lang="en-GB" sz="2400" dirty="0" smtClean="0"/>
              <a:t>Lashing </a:t>
            </a:r>
            <a:r>
              <a:rPr lang="en-GB" sz="2400" dirty="0"/>
              <a:t>methods:</a:t>
            </a:r>
          </a:p>
          <a:p>
            <a:r>
              <a:rPr lang="en-GB" sz="2000" dirty="0" smtClean="0"/>
              <a:t>Top over lashing</a:t>
            </a:r>
          </a:p>
          <a:p>
            <a:r>
              <a:rPr lang="en-GB" sz="2000" dirty="0" smtClean="0"/>
              <a:t>Loop lashing</a:t>
            </a:r>
          </a:p>
          <a:p>
            <a:r>
              <a:rPr lang="en-GB" sz="2000" dirty="0" smtClean="0"/>
              <a:t>Straight/cross lashing</a:t>
            </a:r>
            <a:endParaRPr lang="en-GB" sz="2000" dirty="0"/>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8200" y="4005064"/>
            <a:ext cx="2640264" cy="198048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DSC002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6176" y="1600200"/>
            <a:ext cx="2592288" cy="19442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Grp="1" noChangeAspect="1" noChangeArrowheads="1"/>
          </p:cNvPicPr>
          <p:nvPr>
            <p:ph sz="half" idx="1"/>
          </p:nvPr>
        </p:nvPicPr>
        <p:blipFill>
          <a:blip r:embed="rId5" cstate="email">
            <a:extLst>
              <a:ext uri="{28A0092B-C50C-407E-A947-70E740481C1C}">
                <a14:useLocalDpi xmlns:a14="http://schemas.microsoft.com/office/drawing/2010/main"/>
              </a:ext>
            </a:extLst>
          </a:blip>
          <a:srcRect/>
          <a:stretch>
            <a:fillRect/>
          </a:stretch>
        </p:blipFill>
        <p:spPr bwMode="auto">
          <a:xfrm>
            <a:off x="4376878" y="2924944"/>
            <a:ext cx="2571386" cy="1709291"/>
          </a:xfr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27</a:t>
            </a:fld>
            <a:endParaRPr lang="en-GB" sz="1400" dirty="0">
              <a:solidFill>
                <a:schemeClr val="tx2"/>
              </a:solidFill>
            </a:endParaRPr>
          </a:p>
        </p:txBody>
      </p:sp>
    </p:spTree>
    <p:extLst>
      <p:ext uri="{BB962C8B-B14F-4D97-AF65-F5344CB8AC3E}">
        <p14:creationId xmlns:p14="http://schemas.microsoft.com/office/powerpoint/2010/main" val="3500129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1"/>
          <p:cNvSpPr>
            <a:spLocks noGrp="1"/>
          </p:cNvSpPr>
          <p:nvPr>
            <p:ph idx="1"/>
          </p:nvPr>
        </p:nvSpPr>
        <p:spPr>
          <a:xfrm>
            <a:off x="457200" y="1600200"/>
            <a:ext cx="4258816" cy="4525963"/>
          </a:xfrm>
        </p:spPr>
        <p:txBody>
          <a:bodyPr/>
          <a:lstStyle/>
          <a:p>
            <a:pPr marL="0" indent="0">
              <a:buNone/>
            </a:pPr>
            <a:r>
              <a:rPr lang="en-GB" sz="2400" dirty="0" smtClean="0"/>
              <a:t>The end section of a load in a CTU has to be secured by</a:t>
            </a:r>
          </a:p>
          <a:p>
            <a:pPr>
              <a:buFontTx/>
              <a:buChar char="-"/>
            </a:pPr>
            <a:r>
              <a:rPr lang="en-GB" sz="2000" dirty="0" smtClean="0"/>
              <a:t>Wooden </a:t>
            </a:r>
            <a:r>
              <a:rPr lang="en-GB" sz="2000" dirty="0"/>
              <a:t>battens or</a:t>
            </a:r>
          </a:p>
          <a:p>
            <a:pPr>
              <a:buFontTx/>
              <a:buChar char="-"/>
            </a:pPr>
            <a:r>
              <a:rPr lang="en-GB" sz="2000" dirty="0" smtClean="0"/>
              <a:t>Boards or</a:t>
            </a:r>
          </a:p>
          <a:p>
            <a:pPr>
              <a:buFontTx/>
              <a:buChar char="-"/>
            </a:pPr>
            <a:r>
              <a:rPr lang="en-GB" sz="2000" dirty="0" smtClean="0"/>
              <a:t>Empty pallets</a:t>
            </a:r>
          </a:p>
          <a:p>
            <a:pPr>
              <a:buFontTx/>
              <a:buChar char="-"/>
            </a:pPr>
            <a:endParaRPr lang="en-GB" sz="2400" dirty="0"/>
          </a:p>
          <a:p>
            <a:pPr marL="0" indent="0">
              <a:buNone/>
            </a:pPr>
            <a:r>
              <a:rPr lang="en-GB" sz="2000" b="1" i="1" dirty="0" smtClean="0"/>
              <a:t>Note</a:t>
            </a:r>
            <a:r>
              <a:rPr lang="en-GB" sz="2000" dirty="0" smtClean="0"/>
              <a:t> – the result of bad securing of the last section could be fatal! </a:t>
            </a:r>
            <a:endParaRPr lang="en-GB" sz="2000" dirty="0"/>
          </a:p>
        </p:txBody>
      </p:sp>
      <p:pic>
        <p:nvPicPr>
          <p:cNvPr id="8" name="Picture 2" descr="Tvärrand sm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8697" y="4125283"/>
            <a:ext cx="2251775" cy="1688952"/>
          </a:xfrm>
          <a:prstGeom prst="rect">
            <a:avLst/>
          </a:prstGeom>
          <a:noFill/>
          <a:ln w="19050">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IMGP436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7410" y="1627282"/>
            <a:ext cx="2197499" cy="16478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Tvärrand sm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6348" y="4725144"/>
            <a:ext cx="1671636" cy="1264007"/>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0124" y="4735427"/>
            <a:ext cx="1800200" cy="1253724"/>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MVC-010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48064" y="3032956"/>
            <a:ext cx="2160240" cy="16201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 name="Otsikko 1"/>
          <p:cNvSpPr>
            <a:spLocks noGrp="1"/>
          </p:cNvSpPr>
          <p:nvPr>
            <p:ph type="title"/>
          </p:nvPr>
        </p:nvSpPr>
        <p:spPr>
          <a:xfrm>
            <a:off x="457200" y="533400"/>
            <a:ext cx="8229600" cy="990600"/>
          </a:xfrm>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Different Directions – End Section</a:t>
            </a:r>
          </a:p>
        </p:txBody>
      </p:sp>
      <p:sp>
        <p:nvSpPr>
          <p:cNvPr id="14" name="textruta 13"/>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28</a:t>
            </a:fld>
            <a:endParaRPr lang="en-GB" sz="1400" dirty="0">
              <a:solidFill>
                <a:schemeClr val="tx2"/>
              </a:solidFill>
            </a:endParaRPr>
          </a:p>
        </p:txBody>
      </p:sp>
    </p:spTree>
    <p:extLst>
      <p:ext uri="{BB962C8B-B14F-4D97-AF65-F5344CB8AC3E}">
        <p14:creationId xmlns:p14="http://schemas.microsoft.com/office/powerpoint/2010/main" val="3716687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ainerlastning mönster för diam 1000mm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3365" y="4221088"/>
            <a:ext cx="2304705" cy="17282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216" y="3198172"/>
            <a:ext cx="2318680" cy="1728260"/>
          </a:xfrm>
          <a:prstGeom prst="rect">
            <a:avLst/>
          </a:prstGeom>
          <a:noFill/>
          <a:ln w="9525">
            <a:no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Platshållare för innehåll 1"/>
          <p:cNvSpPr>
            <a:spLocks noGrp="1"/>
          </p:cNvSpPr>
          <p:nvPr>
            <p:ph idx="1"/>
          </p:nvPr>
        </p:nvSpPr>
        <p:spPr>
          <a:xfrm>
            <a:off x="457200" y="1600200"/>
            <a:ext cx="4258816" cy="4525963"/>
          </a:xfrm>
        </p:spPr>
        <p:txBody>
          <a:bodyPr/>
          <a:lstStyle/>
          <a:p>
            <a:pPr marL="0" indent="0">
              <a:buNone/>
            </a:pPr>
            <a:r>
              <a:rPr lang="en-GB" sz="2400" b="1" i="1" dirty="0" smtClean="0"/>
              <a:t>Note</a:t>
            </a:r>
            <a:r>
              <a:rPr lang="en-GB" sz="2400" dirty="0" smtClean="0"/>
              <a:t> – Don’t use dunnage bags directly against the container doors!</a:t>
            </a:r>
          </a:p>
          <a:p>
            <a:pPr>
              <a:buFontTx/>
              <a:buChar char="-"/>
            </a:pPr>
            <a:r>
              <a:rPr lang="en-GB" sz="2000" dirty="0" smtClean="0"/>
              <a:t>Use wooden battens or</a:t>
            </a:r>
          </a:p>
          <a:p>
            <a:pPr>
              <a:buFontTx/>
              <a:buChar char="-"/>
            </a:pPr>
            <a:r>
              <a:rPr lang="en-GB" sz="2000" dirty="0" smtClean="0"/>
              <a:t>Place the dunnage bags between the last and the second last section</a:t>
            </a:r>
          </a:p>
          <a:p>
            <a:pPr marL="0" indent="0">
              <a:buNone/>
            </a:pPr>
            <a:endParaRPr lang="en-GB" sz="2400" dirty="0"/>
          </a:p>
        </p:txBody>
      </p:sp>
      <p:pic>
        <p:nvPicPr>
          <p:cNvPr id="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62013" y="1772816"/>
            <a:ext cx="2009027" cy="180019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Freeform 4"/>
          <p:cNvSpPr>
            <a:spLocks noChangeAspect="1"/>
          </p:cNvSpPr>
          <p:nvPr/>
        </p:nvSpPr>
        <p:spPr bwMode="auto">
          <a:xfrm>
            <a:off x="4619956" y="1628801"/>
            <a:ext cx="1929358" cy="1733949"/>
          </a:xfrm>
          <a:custGeom>
            <a:avLst/>
            <a:gdLst>
              <a:gd name="T0" fmla="*/ 1152 w 1802"/>
              <a:gd name="T1" fmla="*/ 369 h 1620"/>
              <a:gd name="T2" fmla="*/ 1391 w 1802"/>
              <a:gd name="T3" fmla="*/ 207 h 1620"/>
              <a:gd name="T4" fmla="*/ 1518 w 1802"/>
              <a:gd name="T5" fmla="*/ 189 h 1620"/>
              <a:gd name="T6" fmla="*/ 1647 w 1802"/>
              <a:gd name="T7" fmla="*/ 273 h 1620"/>
              <a:gd name="T8" fmla="*/ 1653 w 1802"/>
              <a:gd name="T9" fmla="*/ 363 h 1620"/>
              <a:gd name="T10" fmla="*/ 1443 w 1802"/>
              <a:gd name="T11" fmla="*/ 498 h 1620"/>
              <a:gd name="T12" fmla="*/ 1254 w 1802"/>
              <a:gd name="T13" fmla="*/ 664 h 1620"/>
              <a:gd name="T14" fmla="*/ 1089 w 1802"/>
              <a:gd name="T15" fmla="*/ 837 h 1620"/>
              <a:gd name="T16" fmla="*/ 1017 w 1802"/>
              <a:gd name="T17" fmla="*/ 927 h 1620"/>
              <a:gd name="T18" fmla="*/ 1200 w 1802"/>
              <a:gd name="T19" fmla="*/ 1119 h 1620"/>
              <a:gd name="T20" fmla="*/ 1455 w 1802"/>
              <a:gd name="T21" fmla="*/ 1299 h 1620"/>
              <a:gd name="T22" fmla="*/ 1776 w 1802"/>
              <a:gd name="T23" fmla="*/ 1311 h 1620"/>
              <a:gd name="T24" fmla="*/ 1776 w 1802"/>
              <a:gd name="T25" fmla="*/ 1368 h 1620"/>
              <a:gd name="T26" fmla="*/ 1671 w 1802"/>
              <a:gd name="T27" fmla="*/ 1536 h 1620"/>
              <a:gd name="T28" fmla="*/ 1482 w 1802"/>
              <a:gd name="T29" fmla="*/ 1611 h 1620"/>
              <a:gd name="T30" fmla="*/ 1227 w 1802"/>
              <a:gd name="T31" fmla="*/ 1503 h 1620"/>
              <a:gd name="T32" fmla="*/ 998 w 1802"/>
              <a:gd name="T33" fmla="*/ 1304 h 1620"/>
              <a:gd name="T34" fmla="*/ 873 w 1802"/>
              <a:gd name="T35" fmla="*/ 1170 h 1620"/>
              <a:gd name="T36" fmla="*/ 825 w 1802"/>
              <a:gd name="T37" fmla="*/ 1140 h 1620"/>
              <a:gd name="T38" fmla="*/ 585 w 1802"/>
              <a:gd name="T39" fmla="*/ 1422 h 1620"/>
              <a:gd name="T40" fmla="*/ 315 w 1802"/>
              <a:gd name="T41" fmla="*/ 1614 h 1620"/>
              <a:gd name="T42" fmla="*/ 66 w 1802"/>
              <a:gd name="T43" fmla="*/ 1491 h 1620"/>
              <a:gd name="T44" fmla="*/ 102 w 1802"/>
              <a:gd name="T45" fmla="*/ 1405 h 1620"/>
              <a:gd name="T46" fmla="*/ 348 w 1802"/>
              <a:gd name="T47" fmla="*/ 1287 h 1620"/>
              <a:gd name="T48" fmla="*/ 588 w 1802"/>
              <a:gd name="T49" fmla="*/ 1032 h 1620"/>
              <a:gd name="T50" fmla="*/ 666 w 1802"/>
              <a:gd name="T51" fmla="*/ 945 h 1620"/>
              <a:gd name="T52" fmla="*/ 501 w 1802"/>
              <a:gd name="T53" fmla="*/ 738 h 1620"/>
              <a:gd name="T54" fmla="*/ 321 w 1802"/>
              <a:gd name="T55" fmla="*/ 471 h 1620"/>
              <a:gd name="T56" fmla="*/ 279 w 1802"/>
              <a:gd name="T57" fmla="*/ 219 h 1620"/>
              <a:gd name="T58" fmla="*/ 411 w 1802"/>
              <a:gd name="T59" fmla="*/ 27 h 1620"/>
              <a:gd name="T60" fmla="*/ 462 w 1802"/>
              <a:gd name="T61" fmla="*/ 48 h 1620"/>
              <a:gd name="T62" fmla="*/ 564 w 1802"/>
              <a:gd name="T63" fmla="*/ 321 h 1620"/>
              <a:gd name="T64" fmla="*/ 753 w 1802"/>
              <a:gd name="T65" fmla="*/ 636 h 1620"/>
              <a:gd name="T66" fmla="*/ 813 w 1802"/>
              <a:gd name="T67" fmla="*/ 714 h 1620"/>
              <a:gd name="T68" fmla="*/ 912 w 1802"/>
              <a:gd name="T69" fmla="*/ 630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2" h="1620">
                <a:moveTo>
                  <a:pt x="1023" y="498"/>
                </a:moveTo>
                <a:cubicBezTo>
                  <a:pt x="1063" y="457"/>
                  <a:pt x="1111" y="407"/>
                  <a:pt x="1152" y="369"/>
                </a:cubicBezTo>
                <a:cubicBezTo>
                  <a:pt x="1193" y="331"/>
                  <a:pt x="1229" y="297"/>
                  <a:pt x="1269" y="270"/>
                </a:cubicBezTo>
                <a:cubicBezTo>
                  <a:pt x="1309" y="243"/>
                  <a:pt x="1360" y="220"/>
                  <a:pt x="1391" y="207"/>
                </a:cubicBezTo>
                <a:cubicBezTo>
                  <a:pt x="1422" y="194"/>
                  <a:pt x="1434" y="195"/>
                  <a:pt x="1455" y="192"/>
                </a:cubicBezTo>
                <a:cubicBezTo>
                  <a:pt x="1476" y="189"/>
                  <a:pt x="1495" y="183"/>
                  <a:pt x="1518" y="189"/>
                </a:cubicBezTo>
                <a:cubicBezTo>
                  <a:pt x="1541" y="195"/>
                  <a:pt x="1572" y="211"/>
                  <a:pt x="1593" y="225"/>
                </a:cubicBezTo>
                <a:cubicBezTo>
                  <a:pt x="1614" y="239"/>
                  <a:pt x="1632" y="253"/>
                  <a:pt x="1647" y="273"/>
                </a:cubicBezTo>
                <a:cubicBezTo>
                  <a:pt x="1662" y="293"/>
                  <a:pt x="1685" y="330"/>
                  <a:pt x="1686" y="345"/>
                </a:cubicBezTo>
                <a:cubicBezTo>
                  <a:pt x="1687" y="360"/>
                  <a:pt x="1676" y="350"/>
                  <a:pt x="1653" y="363"/>
                </a:cubicBezTo>
                <a:cubicBezTo>
                  <a:pt x="1630" y="376"/>
                  <a:pt x="1583" y="401"/>
                  <a:pt x="1548" y="423"/>
                </a:cubicBezTo>
                <a:cubicBezTo>
                  <a:pt x="1513" y="445"/>
                  <a:pt x="1479" y="470"/>
                  <a:pt x="1443" y="498"/>
                </a:cubicBezTo>
                <a:cubicBezTo>
                  <a:pt x="1407" y="526"/>
                  <a:pt x="1363" y="563"/>
                  <a:pt x="1332" y="591"/>
                </a:cubicBezTo>
                <a:cubicBezTo>
                  <a:pt x="1301" y="619"/>
                  <a:pt x="1280" y="639"/>
                  <a:pt x="1254" y="664"/>
                </a:cubicBezTo>
                <a:cubicBezTo>
                  <a:pt x="1228" y="689"/>
                  <a:pt x="1204" y="715"/>
                  <a:pt x="1176" y="744"/>
                </a:cubicBezTo>
                <a:cubicBezTo>
                  <a:pt x="1148" y="773"/>
                  <a:pt x="1114" y="812"/>
                  <a:pt x="1089" y="837"/>
                </a:cubicBezTo>
                <a:cubicBezTo>
                  <a:pt x="1064" y="862"/>
                  <a:pt x="1038" y="879"/>
                  <a:pt x="1026" y="894"/>
                </a:cubicBezTo>
                <a:cubicBezTo>
                  <a:pt x="1014" y="909"/>
                  <a:pt x="1003" y="903"/>
                  <a:pt x="1017" y="927"/>
                </a:cubicBezTo>
                <a:cubicBezTo>
                  <a:pt x="1031" y="951"/>
                  <a:pt x="1077" y="1007"/>
                  <a:pt x="1107" y="1039"/>
                </a:cubicBezTo>
                <a:cubicBezTo>
                  <a:pt x="1137" y="1071"/>
                  <a:pt x="1167" y="1092"/>
                  <a:pt x="1200" y="1119"/>
                </a:cubicBezTo>
                <a:cubicBezTo>
                  <a:pt x="1233" y="1146"/>
                  <a:pt x="1263" y="1173"/>
                  <a:pt x="1305" y="1203"/>
                </a:cubicBezTo>
                <a:cubicBezTo>
                  <a:pt x="1347" y="1233"/>
                  <a:pt x="1399" y="1277"/>
                  <a:pt x="1455" y="1299"/>
                </a:cubicBezTo>
                <a:cubicBezTo>
                  <a:pt x="1511" y="1321"/>
                  <a:pt x="1588" y="1336"/>
                  <a:pt x="1641" y="1338"/>
                </a:cubicBezTo>
                <a:cubicBezTo>
                  <a:pt x="1694" y="1340"/>
                  <a:pt x="1750" y="1316"/>
                  <a:pt x="1776" y="1311"/>
                </a:cubicBezTo>
                <a:cubicBezTo>
                  <a:pt x="1802" y="1306"/>
                  <a:pt x="1797" y="1296"/>
                  <a:pt x="1797" y="1305"/>
                </a:cubicBezTo>
                <a:cubicBezTo>
                  <a:pt x="1797" y="1314"/>
                  <a:pt x="1788" y="1343"/>
                  <a:pt x="1776" y="1368"/>
                </a:cubicBezTo>
                <a:cubicBezTo>
                  <a:pt x="1764" y="1393"/>
                  <a:pt x="1745" y="1427"/>
                  <a:pt x="1728" y="1455"/>
                </a:cubicBezTo>
                <a:cubicBezTo>
                  <a:pt x="1711" y="1483"/>
                  <a:pt x="1693" y="1513"/>
                  <a:pt x="1671" y="1536"/>
                </a:cubicBezTo>
                <a:cubicBezTo>
                  <a:pt x="1649" y="1559"/>
                  <a:pt x="1628" y="1578"/>
                  <a:pt x="1596" y="1590"/>
                </a:cubicBezTo>
                <a:cubicBezTo>
                  <a:pt x="1564" y="1602"/>
                  <a:pt x="1517" y="1611"/>
                  <a:pt x="1482" y="1611"/>
                </a:cubicBezTo>
                <a:cubicBezTo>
                  <a:pt x="1447" y="1611"/>
                  <a:pt x="1428" y="1608"/>
                  <a:pt x="1386" y="1590"/>
                </a:cubicBezTo>
                <a:cubicBezTo>
                  <a:pt x="1344" y="1572"/>
                  <a:pt x="1280" y="1538"/>
                  <a:pt x="1227" y="1503"/>
                </a:cubicBezTo>
                <a:cubicBezTo>
                  <a:pt x="1174" y="1468"/>
                  <a:pt x="1109" y="1413"/>
                  <a:pt x="1071" y="1380"/>
                </a:cubicBezTo>
                <a:cubicBezTo>
                  <a:pt x="1033" y="1347"/>
                  <a:pt x="1021" y="1329"/>
                  <a:pt x="998" y="1304"/>
                </a:cubicBezTo>
                <a:cubicBezTo>
                  <a:pt x="975" y="1279"/>
                  <a:pt x="955" y="1253"/>
                  <a:pt x="934" y="1231"/>
                </a:cubicBezTo>
                <a:cubicBezTo>
                  <a:pt x="913" y="1209"/>
                  <a:pt x="888" y="1186"/>
                  <a:pt x="873" y="1170"/>
                </a:cubicBezTo>
                <a:cubicBezTo>
                  <a:pt x="858" y="1154"/>
                  <a:pt x="851" y="1139"/>
                  <a:pt x="843" y="1134"/>
                </a:cubicBezTo>
                <a:cubicBezTo>
                  <a:pt x="835" y="1129"/>
                  <a:pt x="851" y="1112"/>
                  <a:pt x="825" y="1140"/>
                </a:cubicBezTo>
                <a:cubicBezTo>
                  <a:pt x="799" y="1168"/>
                  <a:pt x="727" y="1258"/>
                  <a:pt x="687" y="1305"/>
                </a:cubicBezTo>
                <a:cubicBezTo>
                  <a:pt x="647" y="1352"/>
                  <a:pt x="625" y="1381"/>
                  <a:pt x="585" y="1422"/>
                </a:cubicBezTo>
                <a:cubicBezTo>
                  <a:pt x="545" y="1463"/>
                  <a:pt x="492" y="1516"/>
                  <a:pt x="447" y="1548"/>
                </a:cubicBezTo>
                <a:cubicBezTo>
                  <a:pt x="402" y="1580"/>
                  <a:pt x="360" y="1608"/>
                  <a:pt x="315" y="1614"/>
                </a:cubicBezTo>
                <a:cubicBezTo>
                  <a:pt x="270" y="1620"/>
                  <a:pt x="218" y="1607"/>
                  <a:pt x="177" y="1587"/>
                </a:cubicBezTo>
                <a:cubicBezTo>
                  <a:pt x="136" y="1567"/>
                  <a:pt x="95" y="1522"/>
                  <a:pt x="66" y="1491"/>
                </a:cubicBezTo>
                <a:cubicBezTo>
                  <a:pt x="37" y="1460"/>
                  <a:pt x="0" y="1418"/>
                  <a:pt x="6" y="1404"/>
                </a:cubicBezTo>
                <a:cubicBezTo>
                  <a:pt x="12" y="1390"/>
                  <a:pt x="66" y="1411"/>
                  <a:pt x="102" y="1405"/>
                </a:cubicBezTo>
                <a:cubicBezTo>
                  <a:pt x="138" y="1399"/>
                  <a:pt x="181" y="1385"/>
                  <a:pt x="222" y="1365"/>
                </a:cubicBezTo>
                <a:cubicBezTo>
                  <a:pt x="263" y="1345"/>
                  <a:pt x="309" y="1318"/>
                  <a:pt x="348" y="1287"/>
                </a:cubicBezTo>
                <a:cubicBezTo>
                  <a:pt x="387" y="1256"/>
                  <a:pt x="416" y="1224"/>
                  <a:pt x="456" y="1182"/>
                </a:cubicBezTo>
                <a:cubicBezTo>
                  <a:pt x="496" y="1140"/>
                  <a:pt x="555" y="1069"/>
                  <a:pt x="588" y="1032"/>
                </a:cubicBezTo>
                <a:cubicBezTo>
                  <a:pt x="621" y="995"/>
                  <a:pt x="644" y="974"/>
                  <a:pt x="657" y="960"/>
                </a:cubicBezTo>
                <a:cubicBezTo>
                  <a:pt x="670" y="946"/>
                  <a:pt x="674" y="960"/>
                  <a:pt x="666" y="945"/>
                </a:cubicBezTo>
                <a:cubicBezTo>
                  <a:pt x="658" y="930"/>
                  <a:pt x="637" y="905"/>
                  <a:pt x="609" y="870"/>
                </a:cubicBezTo>
                <a:cubicBezTo>
                  <a:pt x="581" y="835"/>
                  <a:pt x="533" y="779"/>
                  <a:pt x="501" y="738"/>
                </a:cubicBezTo>
                <a:cubicBezTo>
                  <a:pt x="469" y="697"/>
                  <a:pt x="447" y="668"/>
                  <a:pt x="417" y="624"/>
                </a:cubicBezTo>
                <a:cubicBezTo>
                  <a:pt x="387" y="580"/>
                  <a:pt x="348" y="522"/>
                  <a:pt x="321" y="471"/>
                </a:cubicBezTo>
                <a:cubicBezTo>
                  <a:pt x="294" y="420"/>
                  <a:pt x="265" y="363"/>
                  <a:pt x="258" y="321"/>
                </a:cubicBezTo>
                <a:cubicBezTo>
                  <a:pt x="251" y="279"/>
                  <a:pt x="266" y="254"/>
                  <a:pt x="279" y="219"/>
                </a:cubicBezTo>
                <a:cubicBezTo>
                  <a:pt x="292" y="184"/>
                  <a:pt x="317" y="140"/>
                  <a:pt x="339" y="108"/>
                </a:cubicBezTo>
                <a:cubicBezTo>
                  <a:pt x="361" y="76"/>
                  <a:pt x="392" y="44"/>
                  <a:pt x="411" y="27"/>
                </a:cubicBezTo>
                <a:cubicBezTo>
                  <a:pt x="430" y="10"/>
                  <a:pt x="448" y="0"/>
                  <a:pt x="456" y="3"/>
                </a:cubicBezTo>
                <a:cubicBezTo>
                  <a:pt x="464" y="6"/>
                  <a:pt x="452" y="16"/>
                  <a:pt x="462" y="48"/>
                </a:cubicBezTo>
                <a:cubicBezTo>
                  <a:pt x="472" y="80"/>
                  <a:pt x="499" y="150"/>
                  <a:pt x="516" y="195"/>
                </a:cubicBezTo>
                <a:cubicBezTo>
                  <a:pt x="533" y="240"/>
                  <a:pt x="546" y="280"/>
                  <a:pt x="564" y="321"/>
                </a:cubicBezTo>
                <a:cubicBezTo>
                  <a:pt x="582" y="362"/>
                  <a:pt x="596" y="392"/>
                  <a:pt x="627" y="444"/>
                </a:cubicBezTo>
                <a:cubicBezTo>
                  <a:pt x="658" y="496"/>
                  <a:pt x="725" y="594"/>
                  <a:pt x="753" y="636"/>
                </a:cubicBezTo>
                <a:cubicBezTo>
                  <a:pt x="781" y="678"/>
                  <a:pt x="785" y="680"/>
                  <a:pt x="795" y="693"/>
                </a:cubicBezTo>
                <a:cubicBezTo>
                  <a:pt x="805" y="706"/>
                  <a:pt x="808" y="710"/>
                  <a:pt x="813" y="714"/>
                </a:cubicBezTo>
                <a:cubicBezTo>
                  <a:pt x="818" y="718"/>
                  <a:pt x="812" y="734"/>
                  <a:pt x="828" y="720"/>
                </a:cubicBezTo>
                <a:cubicBezTo>
                  <a:pt x="844" y="706"/>
                  <a:pt x="880" y="667"/>
                  <a:pt x="912" y="630"/>
                </a:cubicBezTo>
                <a:cubicBezTo>
                  <a:pt x="944" y="593"/>
                  <a:pt x="1000" y="525"/>
                  <a:pt x="1023" y="498"/>
                </a:cubicBezTo>
                <a:close/>
              </a:path>
            </a:pathLst>
          </a:custGeom>
          <a:solidFill>
            <a:srgbClr val="FF0000">
              <a:alpha val="28000"/>
            </a:srgbClr>
          </a:solidFill>
          <a:ln w="1905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Otsikko 1"/>
          <p:cNvSpPr>
            <a:spLocks noGrp="1"/>
          </p:cNvSpPr>
          <p:nvPr>
            <p:ph type="title"/>
          </p:nvPr>
        </p:nvSpPr>
        <p:spPr>
          <a:xfrm>
            <a:off x="457200" y="533400"/>
            <a:ext cx="8229600" cy="990600"/>
          </a:xfrm>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in Different Directions – End Section</a:t>
            </a:r>
          </a:p>
        </p:txBody>
      </p:sp>
      <p:sp>
        <p:nvSpPr>
          <p:cNvPr id="12" name="textruta 1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29</a:t>
            </a:fld>
            <a:endParaRPr lang="en-GB" sz="1400" dirty="0">
              <a:solidFill>
                <a:schemeClr val="tx2"/>
              </a:solidFill>
            </a:endParaRPr>
          </a:p>
        </p:txBody>
      </p:sp>
    </p:spTree>
    <p:extLst>
      <p:ext uri="{BB962C8B-B14F-4D97-AF65-F5344CB8AC3E}">
        <p14:creationId xmlns:p14="http://schemas.microsoft.com/office/powerpoint/2010/main" val="1004384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Typical Factors for Sea Transport</a:t>
            </a:r>
          </a:p>
        </p:txBody>
      </p:sp>
      <p:sp>
        <p:nvSpPr>
          <p:cNvPr id="4" name="Platshållare för innehåll 1"/>
          <p:cNvSpPr txBox="1">
            <a:spLocks/>
          </p:cNvSpPr>
          <p:nvPr/>
        </p:nvSpPr>
        <p:spPr bwMode="auto">
          <a:xfrm>
            <a:off x="457200" y="1600200"/>
            <a:ext cx="533893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GB" sz="2400" dirty="0" smtClean="0"/>
              <a:t>Typical factors for a sea transport are:</a:t>
            </a:r>
          </a:p>
          <a:p>
            <a:pPr marL="0" indent="0">
              <a:buFont typeface="Arial" charset="0"/>
              <a:buNone/>
            </a:pPr>
            <a:endParaRPr lang="en-GB" sz="1800" dirty="0" smtClean="0"/>
          </a:p>
          <a:p>
            <a:pPr marL="628650" lvl="2" indent="-273050">
              <a:buFont typeface="Arial" pitchFamily="34" charset="0"/>
              <a:buChar char="•"/>
            </a:pPr>
            <a:r>
              <a:rPr lang="en-GB" sz="2000" dirty="0" smtClean="0"/>
              <a:t>The side forces </a:t>
            </a:r>
            <a:r>
              <a:rPr lang="en-GB" sz="2000" dirty="0"/>
              <a:t>can be large due to rolling</a:t>
            </a:r>
            <a:endParaRPr lang="sv-SE" sz="2000" dirty="0" smtClean="0"/>
          </a:p>
          <a:p>
            <a:pPr marL="628650" lvl="2" indent="-273050">
              <a:buFont typeface="Arial" pitchFamily="34" charset="0"/>
              <a:buChar char="•"/>
            </a:pPr>
            <a:r>
              <a:rPr lang="en-GB" sz="2000" dirty="0" smtClean="0"/>
              <a:t>The motions on sea can decrease the impact of the gravity force</a:t>
            </a:r>
          </a:p>
          <a:p>
            <a:pPr marL="628650" lvl="2" indent="-273050">
              <a:buFont typeface="Arial" pitchFamily="34" charset="0"/>
              <a:buChar char="•"/>
            </a:pPr>
            <a:r>
              <a:rPr lang="en-GB" sz="2000" dirty="0" smtClean="0"/>
              <a:t>Large acting forces can occur over a long period of time</a:t>
            </a:r>
            <a:endParaRPr lang="sv-SE" sz="2000" dirty="0" smtClean="0"/>
          </a:p>
          <a:p>
            <a:pPr marL="628650" lvl="2" indent="-273050">
              <a:buFont typeface="Arial" pitchFamily="34" charset="0"/>
              <a:buChar char="•"/>
            </a:pPr>
            <a:r>
              <a:rPr lang="en-GB" sz="2000" dirty="0" smtClean="0"/>
              <a:t>A lot of heavy cargo is handled by sea transports</a:t>
            </a:r>
          </a:p>
          <a:p>
            <a:pPr marL="628650" lvl="2" indent="-273050">
              <a:buFont typeface="Arial" pitchFamily="34" charset="0"/>
              <a:buChar char="•"/>
            </a:pPr>
            <a:r>
              <a:rPr lang="en-GB" sz="2000" dirty="0" smtClean="0"/>
              <a:t>A lot of cargo is handled on the same vessel</a:t>
            </a:r>
            <a:endParaRPr lang="sv-SE" sz="2000" dirty="0" smtClean="0"/>
          </a:p>
          <a:p>
            <a:pPr marL="0" indent="0">
              <a:buFont typeface="Arial" charset="0"/>
              <a:buNone/>
            </a:pPr>
            <a:endParaRPr lang="en-GB" sz="2000" dirty="0" smtClean="0"/>
          </a:p>
          <a:p>
            <a:endParaRPr lang="sv-SE" sz="2000" dirty="0" smtClean="0"/>
          </a:p>
          <a:p>
            <a:endParaRPr lang="sv-SE" sz="2000" dirty="0"/>
          </a:p>
        </p:txBody>
      </p:sp>
      <p:pic>
        <p:nvPicPr>
          <p:cNvPr id="6" name="Picture 3" descr="Fig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4169" y="1628800"/>
            <a:ext cx="2082908" cy="42479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5796134" y="5903694"/>
            <a:ext cx="2808312" cy="261610"/>
          </a:xfrm>
          <a:prstGeom prst="rect">
            <a:avLst/>
          </a:prstGeom>
          <a:noFill/>
        </p:spPr>
        <p:txBody>
          <a:bodyPr wrap="square" rtlCol="0">
            <a:spAutoFit/>
          </a:bodyPr>
          <a:lstStyle/>
          <a:p>
            <a:pPr algn="ctr"/>
            <a:r>
              <a:rPr lang="sv-SE" sz="1100" i="1" dirty="0" err="1" smtClean="0"/>
              <a:t>Heeling</a:t>
            </a:r>
            <a:r>
              <a:rPr lang="sv-SE" sz="1100" i="1" dirty="0" smtClean="0"/>
              <a:t> </a:t>
            </a:r>
            <a:r>
              <a:rPr lang="sv-SE" sz="1100" i="1" dirty="0" err="1" smtClean="0"/>
              <a:t>vessel</a:t>
            </a:r>
            <a:endParaRPr lang="sv-SE" sz="1100" i="1" dirty="0"/>
          </a:p>
        </p:txBody>
      </p:sp>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a:t>
            </a:fld>
            <a:endParaRPr lang="en-GB" sz="1400" dirty="0">
              <a:solidFill>
                <a:schemeClr val="tx2"/>
              </a:solidFill>
            </a:endParaRPr>
          </a:p>
        </p:txBody>
      </p:sp>
    </p:spTree>
    <p:extLst>
      <p:ext uri="{BB962C8B-B14F-4D97-AF65-F5344CB8AC3E}">
        <p14:creationId xmlns:p14="http://schemas.microsoft.com/office/powerpoint/2010/main" val="3070193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Load Distribution</a:t>
            </a:r>
          </a:p>
        </p:txBody>
      </p:sp>
      <p:sp>
        <p:nvSpPr>
          <p:cNvPr id="4" name="Platshållare för innehåll 1"/>
          <p:cNvSpPr>
            <a:spLocks noGrp="1"/>
          </p:cNvSpPr>
          <p:nvPr>
            <p:ph idx="1"/>
          </p:nvPr>
        </p:nvSpPr>
        <p:spPr>
          <a:xfrm>
            <a:off x="251520" y="1600201"/>
            <a:ext cx="8280920" cy="892695"/>
          </a:xfrm>
        </p:spPr>
        <p:txBody>
          <a:bodyPr>
            <a:normAutofit/>
          </a:bodyPr>
          <a:lstStyle/>
          <a:p>
            <a:pPr marL="0" indent="0" algn="ctr">
              <a:buNone/>
            </a:pPr>
            <a:r>
              <a:rPr lang="en-US" sz="2000" dirty="0">
                <a:cs typeface="Times New Roman" pitchFamily="18" charset="0"/>
              </a:rPr>
              <a:t>In a container the distribution of cargo weight must be maximum 60% in one half of the container and minimum 40% in the second </a:t>
            </a:r>
            <a:r>
              <a:rPr lang="en-US" sz="2000" dirty="0" smtClean="0">
                <a:cs typeface="Times New Roman" pitchFamily="18" charset="0"/>
              </a:rPr>
              <a:t>half.</a:t>
            </a:r>
            <a:endParaRPr lang="en-GB"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695" y="2420888"/>
            <a:ext cx="5487625" cy="35283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ruta 5"/>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30</a:t>
            </a:fld>
            <a:endParaRPr lang="en-GB" sz="1400" dirty="0">
              <a:solidFill>
                <a:schemeClr val="tx2"/>
              </a:solidFill>
            </a:endParaRPr>
          </a:p>
        </p:txBody>
      </p:sp>
    </p:spTree>
    <p:extLst>
      <p:ext uri="{BB962C8B-B14F-4D97-AF65-F5344CB8AC3E}">
        <p14:creationId xmlns:p14="http://schemas.microsoft.com/office/powerpoint/2010/main" val="1451610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KUNDPROJEKT\CSM - Cargo Securing Manual\TorLine Stålkasetter #1054\Bilder\Test 070220\IMGP342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589" t="18662" r="19249" b="16961"/>
          <a:stretch/>
        </p:blipFill>
        <p:spPr bwMode="auto">
          <a:xfrm>
            <a:off x="4942249" y="1556792"/>
            <a:ext cx="2294047" cy="1872208"/>
          </a:xfrm>
          <a:prstGeom prst="rect">
            <a:avLst/>
          </a:prstGeom>
          <a:noFill/>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Steel Products</a:t>
            </a:r>
          </a:p>
        </p:txBody>
      </p:sp>
      <p:pic>
        <p:nvPicPr>
          <p:cNvPr id="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0192" y="2348880"/>
            <a:ext cx="2400081" cy="1800200"/>
          </a:xfrm>
          <a:prstGeom prst="rect">
            <a:avLst/>
          </a:prstGeom>
          <a:noFill/>
          <a:ln w="25400">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a:spLocks noGrp="1"/>
          </p:cNvSpPr>
          <p:nvPr>
            <p:ph idx="1"/>
          </p:nvPr>
        </p:nvSpPr>
        <p:spPr>
          <a:xfrm>
            <a:off x="457199" y="1600200"/>
            <a:ext cx="4402833" cy="4925144"/>
          </a:xfrm>
        </p:spPr>
        <p:txBody>
          <a:bodyPr>
            <a:normAutofit/>
          </a:bodyPr>
          <a:lstStyle/>
          <a:p>
            <a:pPr marL="0" indent="0">
              <a:buNone/>
            </a:pPr>
            <a:r>
              <a:rPr lang="en-GB" sz="2400" dirty="0" smtClean="0"/>
              <a:t>Steel products are often heavy and secured by blocking, if necessary by lashing. </a:t>
            </a:r>
          </a:p>
          <a:p>
            <a:pPr marL="0" indent="0">
              <a:buNone/>
            </a:pPr>
            <a:r>
              <a:rPr lang="en-GB" sz="2400" b="1" i="1" dirty="0" smtClean="0"/>
              <a:t>Note:</a:t>
            </a:r>
          </a:p>
          <a:p>
            <a:pPr>
              <a:buFontTx/>
              <a:buChar char="-"/>
            </a:pPr>
            <a:r>
              <a:rPr lang="en-GB" sz="2000" dirty="0" smtClean="0"/>
              <a:t>Loop lashing is often more efficient than top-over lashing</a:t>
            </a:r>
          </a:p>
          <a:p>
            <a:pPr>
              <a:buFontTx/>
              <a:buChar char="-"/>
            </a:pPr>
            <a:r>
              <a:rPr lang="en-GB" sz="2000" dirty="0" smtClean="0"/>
              <a:t>Steel coils shall be transported in firm cradles</a:t>
            </a:r>
          </a:p>
          <a:p>
            <a:pPr>
              <a:buFontTx/>
              <a:buChar char="-"/>
            </a:pPr>
            <a:r>
              <a:rPr lang="en-GB" sz="2000" dirty="0" smtClean="0"/>
              <a:t>Protect web lashing from sharp edges by edge protectors</a:t>
            </a:r>
          </a:p>
          <a:p>
            <a:pPr>
              <a:buFontTx/>
              <a:buChar char="-"/>
            </a:pPr>
            <a:r>
              <a:rPr lang="en-GB" sz="2000" dirty="0" smtClean="0"/>
              <a:t>Use friction sheet to increase the friction</a:t>
            </a:r>
            <a:endParaRPr lang="en-GB" sz="2000" dirty="0"/>
          </a:p>
          <a:p>
            <a:pPr>
              <a:buFontTx/>
              <a:buChar char="-"/>
            </a:pPr>
            <a:endParaRPr lang="en-GB" sz="2400" dirty="0"/>
          </a:p>
          <a:p>
            <a:pPr marL="0" indent="0">
              <a:buNone/>
            </a:pPr>
            <a:endParaRPr lang="en-GB" sz="2400" dirty="0"/>
          </a:p>
        </p:txBody>
      </p:sp>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42249" y="3501008"/>
            <a:ext cx="2327232" cy="174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42639" y="4221088"/>
            <a:ext cx="1376695" cy="181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31</a:t>
            </a:fld>
            <a:endParaRPr lang="en-GB" sz="1400" dirty="0">
              <a:solidFill>
                <a:schemeClr val="tx2"/>
              </a:solidFill>
            </a:endParaRPr>
          </a:p>
        </p:txBody>
      </p:sp>
    </p:spTree>
    <p:extLst>
      <p:ext uri="{BB962C8B-B14F-4D97-AF65-F5344CB8AC3E}">
        <p14:creationId xmlns:p14="http://schemas.microsoft.com/office/powerpoint/2010/main" val="2619133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KUNDPROJEKT\CSM - Cargo Securing Manual\MV Rhapsody\Fartygsbilder\Rhapsody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8224" y="3789040"/>
            <a:ext cx="2222083" cy="2161701"/>
          </a:xfrm>
          <a:prstGeom prst="rect">
            <a:avLst/>
          </a:prstGeom>
          <a:noFill/>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a:t>
            </a:r>
            <a:r>
              <a:rPr lang="en-US" sz="2800" b="1" dirty="0">
                <a:solidFill>
                  <a:schemeClr val="tx2"/>
                </a:solidFill>
              </a:rPr>
              <a:t>Sawn Timber </a:t>
            </a:r>
            <a:r>
              <a:rPr lang="en-US" sz="2800" b="1" dirty="0" smtClean="0">
                <a:solidFill>
                  <a:schemeClr val="tx2"/>
                </a:solidFill>
              </a:rPr>
              <a:t>and Round Timber </a:t>
            </a:r>
          </a:p>
        </p:txBody>
      </p:sp>
      <p:pic>
        <p:nvPicPr>
          <p:cNvPr id="4" name="Picture 4" descr="MVC-013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1617588"/>
            <a:ext cx="2222083" cy="16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värrand sm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8224" y="2060848"/>
            <a:ext cx="2232248" cy="1671783"/>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a:spLocks noGrp="1"/>
          </p:cNvSpPr>
          <p:nvPr>
            <p:ph idx="1"/>
          </p:nvPr>
        </p:nvSpPr>
        <p:spPr>
          <a:xfrm>
            <a:off x="457200" y="1600200"/>
            <a:ext cx="4258816" cy="4812526"/>
          </a:xfrm>
        </p:spPr>
        <p:txBody>
          <a:bodyPr>
            <a:normAutofit/>
          </a:bodyPr>
          <a:lstStyle/>
          <a:p>
            <a:pPr marL="0" indent="0">
              <a:buNone/>
            </a:pPr>
            <a:r>
              <a:rPr lang="en-GB" sz="2400" dirty="0" smtClean="0"/>
              <a:t>Sawn timber</a:t>
            </a:r>
          </a:p>
          <a:p>
            <a:pPr>
              <a:buFontTx/>
              <a:buChar char="-"/>
            </a:pPr>
            <a:r>
              <a:rPr lang="en-GB" sz="2000" dirty="0" smtClean="0"/>
              <a:t>Additional lashing required in sea Area B compared to a road transport</a:t>
            </a:r>
          </a:p>
          <a:p>
            <a:pPr>
              <a:buFontTx/>
              <a:buChar char="-"/>
            </a:pPr>
            <a:r>
              <a:rPr lang="en-GB" sz="2000" dirty="0" smtClean="0"/>
              <a:t>Sawn timber has to be blocked in all directions when loaded in a freight container</a:t>
            </a:r>
            <a:endParaRPr lang="en-GB" sz="2000" dirty="0"/>
          </a:p>
          <a:p>
            <a:pPr marL="0" indent="0">
              <a:buNone/>
            </a:pPr>
            <a:r>
              <a:rPr lang="en-GB" sz="2400" dirty="0" smtClean="0"/>
              <a:t>Round timber</a:t>
            </a:r>
          </a:p>
          <a:p>
            <a:pPr>
              <a:buFontTx/>
              <a:buChar char="-"/>
            </a:pPr>
            <a:r>
              <a:rPr lang="en-GB" sz="2000" dirty="0" smtClean="0"/>
              <a:t>Normally not transported in CTUs</a:t>
            </a:r>
          </a:p>
          <a:p>
            <a:pPr>
              <a:buFontTx/>
              <a:buChar char="-"/>
            </a:pPr>
            <a:r>
              <a:rPr lang="en-GB" sz="2000" dirty="0" smtClean="0"/>
              <a:t>Special regulation for the securing on board the vessel</a:t>
            </a:r>
            <a:endParaRPr lang="en-GB" sz="2000" dirty="0"/>
          </a:p>
        </p:txBody>
      </p:sp>
      <p:pic>
        <p:nvPicPr>
          <p:cNvPr id="6147" name="Picture 3" descr="J:\KUNDPROJEKT\ÖPLK - Övriga Öppna Kurser\Stuvarkurs, 2011, Halmstad #1768\virkesstuff 00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9587" r="14455"/>
          <a:stretch/>
        </p:blipFill>
        <p:spPr bwMode="auto">
          <a:xfrm>
            <a:off x="4719058" y="3356992"/>
            <a:ext cx="2219041" cy="2191031"/>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32</a:t>
            </a:fld>
            <a:endParaRPr lang="en-GB" sz="1400" dirty="0">
              <a:solidFill>
                <a:schemeClr val="tx2"/>
              </a:solidFill>
            </a:endParaRPr>
          </a:p>
        </p:txBody>
      </p:sp>
    </p:spTree>
    <p:extLst>
      <p:ext uri="{BB962C8B-B14F-4D97-AF65-F5344CB8AC3E}">
        <p14:creationId xmlns:p14="http://schemas.microsoft.com/office/powerpoint/2010/main" val="1181323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1261" y="2943900"/>
            <a:ext cx="2194297" cy="163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J:\KUNDPROJEKT\LI - Lastsäkringsinstruktioner\Arctic Paper Håfreström 2006 #913\Bilder\PICT083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3415" y="1700808"/>
            <a:ext cx="2194297" cy="16457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Securing Pulp and Paper</a:t>
            </a:r>
          </a:p>
        </p:txBody>
      </p:sp>
      <p:pic>
        <p:nvPicPr>
          <p:cNvPr id="7171" name="Picture 3" descr="J:\KUNDPROJEKT\LI - Lastsäkringsinstruktioner\Nymölla bruk #952\Prov\Nymölla bilder\IMGP226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83415" y="4231549"/>
            <a:ext cx="2194297" cy="16457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Platshållare för innehåll 1"/>
          <p:cNvSpPr>
            <a:spLocks noGrp="1"/>
          </p:cNvSpPr>
          <p:nvPr>
            <p:ph idx="1"/>
          </p:nvPr>
        </p:nvSpPr>
        <p:spPr>
          <a:xfrm>
            <a:off x="457200" y="1600200"/>
            <a:ext cx="4618856" cy="4925144"/>
          </a:xfrm>
        </p:spPr>
        <p:txBody>
          <a:bodyPr>
            <a:normAutofit/>
          </a:bodyPr>
          <a:lstStyle/>
          <a:p>
            <a:pPr marL="0" indent="0">
              <a:buNone/>
            </a:pPr>
            <a:r>
              <a:rPr lang="en-GB" sz="2400" dirty="0" smtClean="0"/>
              <a:t>Pulp and paper secured by blocking and if necessary by lashing </a:t>
            </a:r>
          </a:p>
          <a:p>
            <a:pPr marL="0" indent="0">
              <a:buNone/>
            </a:pPr>
            <a:r>
              <a:rPr lang="en-GB" sz="2400" b="1" i="1" dirty="0" smtClean="0"/>
              <a:t>Note:</a:t>
            </a:r>
          </a:p>
          <a:p>
            <a:pPr>
              <a:buFontTx/>
              <a:buChar char="-"/>
            </a:pPr>
            <a:r>
              <a:rPr lang="en-GB" sz="2000" dirty="0" smtClean="0"/>
              <a:t>Supporting edge beams protect the paper and make the lashings more sufficient</a:t>
            </a:r>
          </a:p>
          <a:p>
            <a:pPr>
              <a:buFontTx/>
              <a:buChar char="-"/>
            </a:pPr>
            <a:r>
              <a:rPr lang="en-GB" sz="2000" dirty="0" smtClean="0"/>
              <a:t>Protect the paper from damages by use of edge protectors </a:t>
            </a:r>
          </a:p>
          <a:p>
            <a:pPr>
              <a:buFontTx/>
              <a:buChar char="-"/>
            </a:pPr>
            <a:r>
              <a:rPr lang="en-GB" sz="2000" dirty="0" smtClean="0"/>
              <a:t>Low friction between wooden pallets and plastic film</a:t>
            </a:r>
          </a:p>
          <a:p>
            <a:pPr>
              <a:buFontTx/>
              <a:buChar char="-"/>
            </a:pPr>
            <a:r>
              <a:rPr lang="en-GB" sz="2000" dirty="0" smtClean="0"/>
              <a:t>Pulp not rigid in form may require additional lashing</a:t>
            </a:r>
            <a:endParaRPr lang="en-GB" sz="2000" dirty="0"/>
          </a:p>
          <a:p>
            <a:pPr>
              <a:buFontTx/>
              <a:buChar char="-"/>
            </a:pPr>
            <a:endParaRPr lang="en-GB" sz="2400" dirty="0"/>
          </a:p>
          <a:p>
            <a:pPr marL="0" indent="0">
              <a:buNone/>
            </a:pPr>
            <a:endParaRPr lang="en-GB" sz="2400" dirty="0"/>
          </a:p>
        </p:txBody>
      </p:sp>
      <p:sp>
        <p:nvSpPr>
          <p:cNvPr id="9" name="textruta 8"/>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33</a:t>
            </a:fld>
            <a:endParaRPr lang="en-GB" sz="1400" dirty="0">
              <a:solidFill>
                <a:schemeClr val="tx2"/>
              </a:solidFill>
            </a:endParaRPr>
          </a:p>
        </p:txBody>
      </p:sp>
    </p:spTree>
    <p:extLst>
      <p:ext uri="{BB962C8B-B14F-4D97-AF65-F5344CB8AC3E}">
        <p14:creationId xmlns:p14="http://schemas.microsoft.com/office/powerpoint/2010/main" val="749314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Consequences of Poor Cargo Securing</a:t>
            </a:r>
          </a:p>
        </p:txBody>
      </p:sp>
      <p:sp>
        <p:nvSpPr>
          <p:cNvPr id="4" name="Platshållare för innehåll 1"/>
          <p:cNvSpPr>
            <a:spLocks noGrp="1"/>
          </p:cNvSpPr>
          <p:nvPr>
            <p:ph idx="1"/>
          </p:nvPr>
        </p:nvSpPr>
        <p:spPr>
          <a:xfrm>
            <a:off x="457200" y="1600200"/>
            <a:ext cx="3898776" cy="4525963"/>
          </a:xfrm>
        </p:spPr>
        <p:txBody>
          <a:bodyPr/>
          <a:lstStyle/>
          <a:p>
            <a:pPr marL="0" indent="0">
              <a:buNone/>
            </a:pPr>
            <a:r>
              <a:rPr lang="en-GB" sz="2000" dirty="0" smtClean="0"/>
              <a:t>Insufficient cargo securing in one container can start a “chain reaction” which ends up in direct consequences like</a:t>
            </a:r>
          </a:p>
          <a:p>
            <a:pPr marL="0" indent="0">
              <a:buNone/>
            </a:pPr>
            <a:endParaRPr lang="sv-SE" sz="1400" dirty="0"/>
          </a:p>
          <a:p>
            <a:pPr marL="628650" lvl="2" indent="-273050">
              <a:buFont typeface="Arial" pitchFamily="34" charset="0"/>
              <a:buChar char="•"/>
            </a:pPr>
            <a:r>
              <a:rPr lang="en-GB" sz="2000" dirty="0" smtClean="0"/>
              <a:t>Loss of cargo and CTUs</a:t>
            </a:r>
          </a:p>
          <a:p>
            <a:pPr marL="628650" lvl="2" indent="-273050">
              <a:buFont typeface="Arial" pitchFamily="34" charset="0"/>
              <a:buChar char="•"/>
            </a:pPr>
            <a:r>
              <a:rPr lang="en-GB" sz="2000" dirty="0" smtClean="0"/>
              <a:t>Damages to the vessel</a:t>
            </a:r>
          </a:p>
          <a:p>
            <a:pPr marL="355600" lvl="2" indent="0">
              <a:buNone/>
            </a:pPr>
            <a:endParaRPr lang="en-GB" sz="1400" dirty="0" smtClean="0"/>
          </a:p>
          <a:p>
            <a:pPr marL="355600" lvl="2" indent="0">
              <a:buNone/>
            </a:pPr>
            <a:r>
              <a:rPr lang="en-GB" sz="2000" dirty="0" smtClean="0"/>
              <a:t>and in worst case</a:t>
            </a:r>
          </a:p>
          <a:p>
            <a:pPr marL="355600" lvl="2" indent="0">
              <a:buNone/>
            </a:pPr>
            <a:endParaRPr lang="en-GB" sz="1400" dirty="0" smtClean="0"/>
          </a:p>
          <a:p>
            <a:pPr marL="628650" lvl="2" indent="-273050">
              <a:buFont typeface="Arial" pitchFamily="34" charset="0"/>
              <a:buChar char="•"/>
            </a:pPr>
            <a:r>
              <a:rPr lang="en-GB" sz="2000" dirty="0" smtClean="0"/>
              <a:t>Loss </a:t>
            </a:r>
            <a:r>
              <a:rPr lang="en-GB" sz="2000" dirty="0"/>
              <a:t>of vessel</a:t>
            </a:r>
            <a:endParaRPr lang="sv-SE" sz="2000" dirty="0"/>
          </a:p>
          <a:p>
            <a:pPr marL="628650" lvl="2" indent="-273050">
              <a:buFont typeface="Arial" pitchFamily="34" charset="0"/>
              <a:buChar char="•"/>
            </a:pPr>
            <a:r>
              <a:rPr lang="en-GB" sz="2000" dirty="0"/>
              <a:t>Loss of lives</a:t>
            </a:r>
            <a:endParaRPr lang="sv-SE" sz="2000" dirty="0"/>
          </a:p>
          <a:p>
            <a:pPr marL="0" indent="0">
              <a:buNone/>
            </a:pPr>
            <a:endParaRPr lang="en-GB" sz="2000" dirty="0" smtClean="0"/>
          </a:p>
          <a:p>
            <a:endParaRPr lang="sv-SE" sz="2000" dirty="0"/>
          </a:p>
          <a:p>
            <a:endParaRPr lang="sv-SE" sz="2000" dirty="0"/>
          </a:p>
        </p:txBody>
      </p:sp>
      <p:sp>
        <p:nvSpPr>
          <p:cNvPr id="5" name="textruta 4"/>
          <p:cNvSpPr txBox="1"/>
          <p:nvPr/>
        </p:nvSpPr>
        <p:spPr>
          <a:xfrm>
            <a:off x="5449086" y="5661248"/>
            <a:ext cx="3184262" cy="261610"/>
          </a:xfrm>
          <a:prstGeom prst="rect">
            <a:avLst/>
          </a:prstGeom>
          <a:noFill/>
        </p:spPr>
        <p:txBody>
          <a:bodyPr wrap="square" rtlCol="0">
            <a:spAutoFit/>
          </a:bodyPr>
          <a:lstStyle/>
          <a:p>
            <a:pPr algn="ctr"/>
            <a:r>
              <a:rPr lang="en-GB" sz="1100" i="1" dirty="0" smtClean="0"/>
              <a:t>Photos of cargo shifting on Container vessel</a:t>
            </a:r>
            <a:endParaRPr lang="en-GB" sz="1100" i="1" dirty="0"/>
          </a:p>
        </p:txBody>
      </p:sp>
      <p:graphicFrame>
        <p:nvGraphicFramePr>
          <p:cNvPr id="3" name="Objekt 2"/>
          <p:cNvGraphicFramePr>
            <a:graphicFrameLocks noChangeAspect="1"/>
          </p:cNvGraphicFramePr>
          <p:nvPr>
            <p:extLst>
              <p:ext uri="{D42A27DB-BD31-4B8C-83A1-F6EECF244321}">
                <p14:modId xmlns:p14="http://schemas.microsoft.com/office/powerpoint/2010/main" val="197873012"/>
              </p:ext>
            </p:extLst>
          </p:nvPr>
        </p:nvGraphicFramePr>
        <p:xfrm>
          <a:off x="6742918" y="3521032"/>
          <a:ext cx="2103086" cy="1368152"/>
        </p:xfrm>
        <a:graphic>
          <a:graphicData uri="http://schemas.openxmlformats.org/presentationml/2006/ole">
            <mc:AlternateContent xmlns:mc="http://schemas.openxmlformats.org/markup-compatibility/2006">
              <mc:Choice xmlns:v="urn:schemas-microsoft-com:vml" Requires="v">
                <p:oleObj spid="_x0000_s2084" name="Photo Editor-foto" r:id="rId4" imgW="9476190" imgH="6163535" progId="MSPhotoEd.3">
                  <p:embed/>
                </p:oleObj>
              </mc:Choice>
              <mc:Fallback>
                <p:oleObj name="Photo Editor-foto" r:id="rId4" imgW="9476190" imgH="616353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918" y="3521032"/>
                        <a:ext cx="2103086" cy="1368152"/>
                      </a:xfrm>
                      <a:prstGeom prst="rect">
                        <a:avLst/>
                      </a:prstGeom>
                      <a:noFill/>
                      <a:ln w="9525">
                        <a:solidFill>
                          <a:srgbClr val="000080"/>
                        </a:solidFill>
                        <a:miter lim="800000"/>
                        <a:headEnd type="none" w="sm" len="sm"/>
                        <a:tailEnd type="none" w="sm" len="sm"/>
                      </a:ln>
                      <a:effectLst/>
                    </p:spPr>
                  </p:pic>
                </p:oleObj>
              </mc:Fallback>
            </mc:AlternateContent>
          </a:graphicData>
        </a:graphic>
      </p:graphicFrame>
      <p:pic>
        <p:nvPicPr>
          <p:cNvPr id="1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07421" y="2192725"/>
            <a:ext cx="2249349" cy="1688121"/>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89079" y="1504584"/>
            <a:ext cx="2156925" cy="1656184"/>
          </a:xfrm>
          <a:prstGeom prst="rect">
            <a:avLst/>
          </a:prstGeom>
          <a:noFill/>
          <a:ln w="9525" algn="ctr">
            <a:noFill/>
            <a:miter lim="800000"/>
            <a:headEnd/>
            <a:tailEnd/>
          </a:ln>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4</a:t>
            </a:fld>
            <a:endParaRPr lang="en-GB" sz="1400" dirty="0">
              <a:solidFill>
                <a:schemeClr val="tx2"/>
              </a:solidFill>
            </a:endParaRPr>
          </a:p>
        </p:txBody>
      </p:sp>
      <p:pic>
        <p:nvPicPr>
          <p:cNvPr id="2083" name="Picture 21" descr="image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5976" y="4018107"/>
            <a:ext cx="2181306" cy="15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832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Consequences of Poor Cargo Securing</a:t>
            </a:r>
          </a:p>
        </p:txBody>
      </p:sp>
      <p:sp>
        <p:nvSpPr>
          <p:cNvPr id="2" name="Platshållare för innehåll 1"/>
          <p:cNvSpPr>
            <a:spLocks noGrp="1"/>
          </p:cNvSpPr>
          <p:nvPr>
            <p:ph idx="1"/>
          </p:nvPr>
        </p:nvSpPr>
        <p:spPr>
          <a:xfrm>
            <a:off x="457200" y="1600200"/>
            <a:ext cx="4690864" cy="4525963"/>
          </a:xfrm>
        </p:spPr>
        <p:txBody>
          <a:bodyPr/>
          <a:lstStyle/>
          <a:p>
            <a:pPr marL="0" indent="0">
              <a:buNone/>
            </a:pPr>
            <a:r>
              <a:rPr lang="en-GB" sz="2000" dirty="0" smtClean="0"/>
              <a:t>Beside the direct consequences like damages on cargo and ship,  poor cargo securing can also lead to indirect consequences like:</a:t>
            </a:r>
          </a:p>
          <a:p>
            <a:pPr marL="0" indent="0">
              <a:buNone/>
            </a:pPr>
            <a:endParaRPr lang="en-GB" sz="1800" dirty="0" smtClean="0"/>
          </a:p>
          <a:p>
            <a:pPr marL="628650" lvl="2" indent="-273050">
              <a:buFont typeface="Arial" pitchFamily="34" charset="0"/>
              <a:buChar char="•"/>
            </a:pPr>
            <a:r>
              <a:rPr lang="en-GB" sz="2000" dirty="0" smtClean="0"/>
              <a:t>Economic </a:t>
            </a:r>
            <a:r>
              <a:rPr lang="en-GB" sz="2000" dirty="0"/>
              <a:t>consequences</a:t>
            </a:r>
            <a:endParaRPr lang="sv-SE" sz="2000" dirty="0"/>
          </a:p>
          <a:p>
            <a:pPr marL="628650" lvl="2" indent="-273050">
              <a:buFont typeface="Arial" pitchFamily="34" charset="0"/>
              <a:buChar char="•"/>
            </a:pPr>
            <a:r>
              <a:rPr lang="en-GB" sz="2000" dirty="0" smtClean="0"/>
              <a:t>Damage </a:t>
            </a:r>
            <a:r>
              <a:rPr lang="en-GB" sz="2000" dirty="0"/>
              <a:t>to the Environment</a:t>
            </a:r>
            <a:endParaRPr lang="sv-SE" sz="2000" dirty="0"/>
          </a:p>
          <a:p>
            <a:pPr marL="628650" lvl="2" indent="-273050"/>
            <a:r>
              <a:rPr lang="en-GB" sz="2000" dirty="0"/>
              <a:t>Bad will</a:t>
            </a:r>
            <a:endParaRPr lang="sv-SE" sz="2000" dirty="0"/>
          </a:p>
          <a:p>
            <a:pPr marL="0" indent="0">
              <a:buNone/>
            </a:pPr>
            <a:endParaRPr lang="en-GB" sz="2000" dirty="0" smtClean="0"/>
          </a:p>
          <a:p>
            <a:endParaRPr lang="sv-SE" sz="2000" dirty="0"/>
          </a:p>
          <a:p>
            <a:endParaRPr lang="sv-SE" sz="2000" dirty="0"/>
          </a:p>
        </p:txBody>
      </p:sp>
      <p:pic>
        <p:nvPicPr>
          <p:cNvPr id="4" name="Picture 5" descr="Tvärrand sm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4233" y="1664768"/>
            <a:ext cx="2322029" cy="1640305"/>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rgbClr val="3333CC"/>
                  </a:bgClr>
                </a:pattFill>
              </a14:hiddenFill>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52509" y="3144765"/>
            <a:ext cx="2637826" cy="1652387"/>
          </a:xfrm>
          <a:prstGeom prst="rect">
            <a:avLst/>
          </a:prstGeo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Tilted Mafi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4233" y="4437112"/>
            <a:ext cx="1877698" cy="14190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5757775" y="5877272"/>
            <a:ext cx="2808312" cy="261610"/>
          </a:xfrm>
          <a:prstGeom prst="rect">
            <a:avLst/>
          </a:prstGeom>
          <a:noFill/>
        </p:spPr>
        <p:txBody>
          <a:bodyPr wrap="square" rtlCol="0">
            <a:spAutoFit/>
          </a:bodyPr>
          <a:lstStyle/>
          <a:p>
            <a:pPr algn="ctr"/>
            <a:r>
              <a:rPr lang="en-GB" sz="1100" i="1" dirty="0" smtClean="0"/>
              <a:t>Photos of cargo shifting on RoRo vessel</a:t>
            </a:r>
            <a:endParaRPr lang="en-GB" sz="1100" i="1" dirty="0"/>
          </a:p>
        </p:txBody>
      </p:sp>
      <p:sp>
        <p:nvSpPr>
          <p:cNvPr id="10" name="textruta 9"/>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5</a:t>
            </a:fld>
            <a:endParaRPr lang="en-GB" sz="1400" dirty="0">
              <a:solidFill>
                <a:schemeClr val="tx2"/>
              </a:solidFill>
            </a:endParaRPr>
          </a:p>
        </p:txBody>
      </p:sp>
    </p:spTree>
    <p:extLst>
      <p:ext uri="{BB962C8B-B14F-4D97-AF65-F5344CB8AC3E}">
        <p14:creationId xmlns:p14="http://schemas.microsoft.com/office/powerpoint/2010/main" val="972903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Typical Cargo Transport Units and Cargoes</a:t>
            </a:r>
          </a:p>
        </p:txBody>
      </p:sp>
      <p:sp>
        <p:nvSpPr>
          <p:cNvPr id="2" name="Platshållare för innehåll 1"/>
          <p:cNvSpPr>
            <a:spLocks noGrp="1"/>
          </p:cNvSpPr>
          <p:nvPr>
            <p:ph idx="1"/>
          </p:nvPr>
        </p:nvSpPr>
        <p:spPr>
          <a:xfrm>
            <a:off x="457200" y="1600200"/>
            <a:ext cx="3970784" cy="5012939"/>
          </a:xfrm>
        </p:spPr>
        <p:txBody>
          <a:bodyPr/>
          <a:lstStyle/>
          <a:p>
            <a:r>
              <a:rPr lang="en-GB" sz="2400" dirty="0" smtClean="0"/>
              <a:t>Vehicles and trailers </a:t>
            </a:r>
          </a:p>
          <a:p>
            <a:pPr lvl="1">
              <a:buFont typeface="Calibri" pitchFamily="34" charset="0"/>
              <a:buChar char="–"/>
            </a:pPr>
            <a:r>
              <a:rPr lang="en-GB" sz="1600" dirty="0" smtClean="0"/>
              <a:t>General cargo</a:t>
            </a:r>
          </a:p>
          <a:p>
            <a:pPr lvl="1">
              <a:buFont typeface="Calibri" pitchFamily="34" charset="0"/>
              <a:buChar char="–"/>
            </a:pPr>
            <a:r>
              <a:rPr lang="en-GB" sz="1600" dirty="0" smtClean="0"/>
              <a:t>Pulp and paper</a:t>
            </a:r>
          </a:p>
          <a:p>
            <a:pPr lvl="1">
              <a:buFont typeface="Calibri" pitchFamily="34" charset="0"/>
              <a:buChar char="–"/>
            </a:pPr>
            <a:r>
              <a:rPr lang="en-GB" sz="1600" dirty="0" smtClean="0"/>
              <a:t>Steel products</a:t>
            </a:r>
          </a:p>
          <a:p>
            <a:r>
              <a:rPr lang="en-GB" sz="2400" dirty="0" smtClean="0"/>
              <a:t>Freight containers</a:t>
            </a:r>
          </a:p>
          <a:p>
            <a:pPr lvl="1">
              <a:buFont typeface="Calibri" pitchFamily="34" charset="0"/>
              <a:buChar char="–"/>
            </a:pPr>
            <a:r>
              <a:rPr lang="en-GB" sz="1600" dirty="0" smtClean="0"/>
              <a:t>General cargo</a:t>
            </a:r>
          </a:p>
          <a:p>
            <a:pPr lvl="1">
              <a:buFont typeface="Calibri" pitchFamily="34" charset="0"/>
              <a:buChar char="–"/>
            </a:pPr>
            <a:r>
              <a:rPr lang="en-GB" sz="1600" dirty="0" smtClean="0"/>
              <a:t>Pulp and paper</a:t>
            </a:r>
          </a:p>
          <a:p>
            <a:pPr lvl="1">
              <a:buFont typeface="Calibri" pitchFamily="34" charset="0"/>
              <a:buChar char="–"/>
            </a:pPr>
            <a:r>
              <a:rPr lang="en-GB" sz="1600" dirty="0" smtClean="0"/>
              <a:t>Steel products</a:t>
            </a:r>
          </a:p>
          <a:p>
            <a:pPr lvl="1">
              <a:buFont typeface="Calibri" pitchFamily="34" charset="0"/>
              <a:buChar char="–"/>
            </a:pPr>
            <a:r>
              <a:rPr lang="en-GB" sz="1600" dirty="0" smtClean="0"/>
              <a:t>Machinery</a:t>
            </a:r>
            <a:endParaRPr lang="en-GB" sz="2400" dirty="0" smtClean="0"/>
          </a:p>
          <a:p>
            <a:r>
              <a:rPr lang="en-GB" sz="2400" dirty="0" smtClean="0"/>
              <a:t>Flat racks</a:t>
            </a:r>
          </a:p>
          <a:p>
            <a:pPr lvl="1">
              <a:buFont typeface="Calibri" pitchFamily="34" charset="0"/>
              <a:buChar char="–"/>
            </a:pPr>
            <a:r>
              <a:rPr lang="en-GB" sz="1600" dirty="0" smtClean="0"/>
              <a:t>Machinery</a:t>
            </a:r>
          </a:p>
          <a:p>
            <a:pPr lvl="1">
              <a:buFont typeface="Calibri" pitchFamily="34" charset="0"/>
              <a:buChar char="–"/>
            </a:pPr>
            <a:r>
              <a:rPr lang="en-GB" sz="1600" dirty="0" smtClean="0"/>
              <a:t>Vehicles</a:t>
            </a:r>
          </a:p>
          <a:p>
            <a:pPr lvl="1">
              <a:buFont typeface="Calibri" pitchFamily="34" charset="0"/>
              <a:buChar char="–"/>
            </a:pPr>
            <a:r>
              <a:rPr lang="en-GB" sz="1600" dirty="0" smtClean="0"/>
              <a:t>Project cargoes</a:t>
            </a:r>
          </a:p>
          <a:p>
            <a:endParaRPr lang="en-GB" sz="2400" dirty="0"/>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22185" y="1907620"/>
            <a:ext cx="708983" cy="571339"/>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3747137" y="2547915"/>
            <a:ext cx="650001" cy="407189"/>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4495921" y="2238932"/>
            <a:ext cx="647365" cy="480053"/>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29562" y="3664197"/>
            <a:ext cx="882409" cy="682092"/>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14"/>
          <p:cNvGrpSpPr>
            <a:grpSpLocks noChangeAspect="1"/>
          </p:cNvGrpSpPr>
          <p:nvPr/>
        </p:nvGrpSpPr>
        <p:grpSpPr bwMode="auto">
          <a:xfrm>
            <a:off x="3632692" y="4841643"/>
            <a:ext cx="756873" cy="650658"/>
            <a:chOff x="2656" y="337"/>
            <a:chExt cx="1998" cy="1663"/>
          </a:xfrm>
        </p:grpSpPr>
        <p:sp>
          <p:nvSpPr>
            <p:cNvPr id="10" name="Freeform 15"/>
            <p:cNvSpPr>
              <a:spLocks noChangeAspect="1"/>
            </p:cNvSpPr>
            <p:nvPr/>
          </p:nvSpPr>
          <p:spPr bwMode="auto">
            <a:xfrm>
              <a:off x="2656" y="1248"/>
              <a:ext cx="1992" cy="752"/>
            </a:xfrm>
            <a:custGeom>
              <a:avLst/>
              <a:gdLst>
                <a:gd name="T0" fmla="*/ 1992 w 1992"/>
                <a:gd name="T1" fmla="*/ 0 h 752"/>
                <a:gd name="T2" fmla="*/ 768 w 1992"/>
                <a:gd name="T3" fmla="*/ 752 h 752"/>
                <a:gd name="T4" fmla="*/ 0 w 1992"/>
                <a:gd name="T5" fmla="*/ 456 h 752"/>
                <a:gd name="T6" fmla="*/ 32 w 1992"/>
                <a:gd name="T7" fmla="*/ 320 h 7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2" h="752">
                  <a:moveTo>
                    <a:pt x="1992" y="0"/>
                  </a:moveTo>
                  <a:lnTo>
                    <a:pt x="768" y="752"/>
                  </a:lnTo>
                  <a:lnTo>
                    <a:pt x="0" y="456"/>
                  </a:lnTo>
                  <a:lnTo>
                    <a:pt x="32" y="320"/>
                  </a:lnTo>
                </a:path>
              </a:pathLst>
            </a:custGeom>
            <a:solidFill>
              <a:srgbClr val="C0C0C0"/>
            </a:solidFill>
            <a:ln>
              <a:noFill/>
            </a:ln>
            <a:effectLst/>
            <a:extLst>
              <a:ext uri="{91240B29-F687-4F45-9708-019B960494DF}">
                <a14:hiddenLine xmlns:a14="http://schemas.microsoft.com/office/drawing/2010/main" w="19050" cap="flat" cmpd="sng">
                  <a:solidFill>
                    <a:srgbClr val="121415"/>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grpSp>
          <p:nvGrpSpPr>
            <p:cNvPr id="11" name="Group 16"/>
            <p:cNvGrpSpPr>
              <a:grpSpLocks noChangeAspect="1"/>
            </p:cNvGrpSpPr>
            <p:nvPr/>
          </p:nvGrpSpPr>
          <p:grpSpPr bwMode="auto">
            <a:xfrm>
              <a:off x="2689" y="337"/>
              <a:ext cx="1965" cy="1520"/>
              <a:chOff x="2689" y="337"/>
              <a:chExt cx="1965" cy="1520"/>
            </a:xfrm>
          </p:grpSpPr>
          <p:sp>
            <p:nvSpPr>
              <p:cNvPr id="12" name="Freeform 17"/>
              <p:cNvSpPr>
                <a:spLocks noChangeAspect="1"/>
              </p:cNvSpPr>
              <p:nvPr/>
            </p:nvSpPr>
            <p:spPr bwMode="auto">
              <a:xfrm>
                <a:off x="3909" y="911"/>
                <a:ext cx="740" cy="202"/>
              </a:xfrm>
              <a:custGeom>
                <a:avLst/>
                <a:gdLst>
                  <a:gd name="T0" fmla="*/ 2 w 2461"/>
                  <a:gd name="T1" fmla="*/ 1 h 671"/>
                  <a:gd name="T2" fmla="*/ 2 w 2461"/>
                  <a:gd name="T3" fmla="*/ 1 h 671"/>
                  <a:gd name="T4" fmla="*/ 0 w 2461"/>
                  <a:gd name="T5" fmla="*/ 0 h 671"/>
                  <a:gd name="T6" fmla="*/ 0 w 2461"/>
                  <a:gd name="T7" fmla="*/ 0 h 671"/>
                  <a:gd name="T8" fmla="*/ 2 w 2461"/>
                  <a:gd name="T9" fmla="*/ 1 h 6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1" h="671">
                    <a:moveTo>
                      <a:pt x="2450" y="671"/>
                    </a:moveTo>
                    <a:lnTo>
                      <a:pt x="2461" y="629"/>
                    </a:lnTo>
                    <a:lnTo>
                      <a:pt x="10" y="0"/>
                    </a:lnTo>
                    <a:lnTo>
                      <a:pt x="0" y="41"/>
                    </a:lnTo>
                    <a:lnTo>
                      <a:pt x="2450" y="6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3" name="Freeform 18"/>
              <p:cNvSpPr>
                <a:spLocks noChangeAspect="1"/>
              </p:cNvSpPr>
              <p:nvPr/>
            </p:nvSpPr>
            <p:spPr bwMode="auto">
              <a:xfrm>
                <a:off x="2691" y="915"/>
                <a:ext cx="1222" cy="527"/>
              </a:xfrm>
              <a:custGeom>
                <a:avLst/>
                <a:gdLst>
                  <a:gd name="T0" fmla="*/ 0 w 4066"/>
                  <a:gd name="T1" fmla="*/ 1 h 1755"/>
                  <a:gd name="T2" fmla="*/ 0 w 4066"/>
                  <a:gd name="T3" fmla="*/ 1 h 1755"/>
                  <a:gd name="T4" fmla="*/ 3 w 4066"/>
                  <a:gd name="T5" fmla="*/ 0 h 1755"/>
                  <a:gd name="T6" fmla="*/ 3 w 4066"/>
                  <a:gd name="T7" fmla="*/ 0 h 1755"/>
                  <a:gd name="T8" fmla="*/ 0 w 4066"/>
                  <a:gd name="T9" fmla="*/ 1 h 1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6" h="1755">
                    <a:moveTo>
                      <a:pt x="0" y="1715"/>
                    </a:moveTo>
                    <a:lnTo>
                      <a:pt x="17" y="1755"/>
                    </a:lnTo>
                    <a:lnTo>
                      <a:pt x="4066" y="40"/>
                    </a:lnTo>
                    <a:lnTo>
                      <a:pt x="4050" y="0"/>
                    </a:lnTo>
                    <a:lnTo>
                      <a:pt x="0" y="1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4" name="Freeform 19"/>
              <p:cNvSpPr>
                <a:spLocks noChangeAspect="1"/>
              </p:cNvSpPr>
              <p:nvPr/>
            </p:nvSpPr>
            <p:spPr bwMode="auto">
              <a:xfrm>
                <a:off x="2693" y="1429"/>
                <a:ext cx="741" cy="293"/>
              </a:xfrm>
              <a:custGeom>
                <a:avLst/>
                <a:gdLst>
                  <a:gd name="T0" fmla="*/ 2 w 2467"/>
                  <a:gd name="T1" fmla="*/ 1 h 974"/>
                  <a:gd name="T2" fmla="*/ 2 w 2467"/>
                  <a:gd name="T3" fmla="*/ 1 h 974"/>
                  <a:gd name="T4" fmla="*/ 0 w 2467"/>
                  <a:gd name="T5" fmla="*/ 0 h 974"/>
                  <a:gd name="T6" fmla="*/ 0 w 2467"/>
                  <a:gd name="T7" fmla="*/ 0 h 974"/>
                  <a:gd name="T8" fmla="*/ 2 w 2467"/>
                  <a:gd name="T9" fmla="*/ 1 h 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7" h="974">
                    <a:moveTo>
                      <a:pt x="2451" y="974"/>
                    </a:moveTo>
                    <a:lnTo>
                      <a:pt x="2467" y="934"/>
                    </a:lnTo>
                    <a:lnTo>
                      <a:pt x="16" y="0"/>
                    </a:lnTo>
                    <a:lnTo>
                      <a:pt x="0" y="40"/>
                    </a:lnTo>
                    <a:lnTo>
                      <a:pt x="2451" y="9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5" name="Freeform 20"/>
              <p:cNvSpPr>
                <a:spLocks noChangeAspect="1"/>
              </p:cNvSpPr>
              <p:nvPr/>
            </p:nvSpPr>
            <p:spPr bwMode="auto">
              <a:xfrm>
                <a:off x="3910" y="337"/>
                <a:ext cx="734" cy="132"/>
              </a:xfrm>
              <a:custGeom>
                <a:avLst/>
                <a:gdLst>
                  <a:gd name="T0" fmla="*/ 2 w 2444"/>
                  <a:gd name="T1" fmla="*/ 0 h 439"/>
                  <a:gd name="T2" fmla="*/ 2 w 2444"/>
                  <a:gd name="T3" fmla="*/ 0 h 439"/>
                  <a:gd name="T4" fmla="*/ 0 w 2444"/>
                  <a:gd name="T5" fmla="*/ 0 h 439"/>
                  <a:gd name="T6" fmla="*/ 0 w 2444"/>
                  <a:gd name="T7" fmla="*/ 0 h 439"/>
                  <a:gd name="T8" fmla="*/ 2 w 2444"/>
                  <a:gd name="T9" fmla="*/ 0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4" h="439">
                    <a:moveTo>
                      <a:pt x="2437" y="439"/>
                    </a:moveTo>
                    <a:lnTo>
                      <a:pt x="2444" y="398"/>
                    </a:lnTo>
                    <a:lnTo>
                      <a:pt x="8" y="0"/>
                    </a:lnTo>
                    <a:lnTo>
                      <a:pt x="0" y="41"/>
                    </a:lnTo>
                    <a:lnTo>
                      <a:pt x="2437" y="4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6" name="Freeform 21"/>
              <p:cNvSpPr>
                <a:spLocks noChangeAspect="1"/>
              </p:cNvSpPr>
              <p:nvPr/>
            </p:nvSpPr>
            <p:spPr bwMode="auto">
              <a:xfrm>
                <a:off x="4638" y="454"/>
                <a:ext cx="14" cy="654"/>
              </a:xfrm>
              <a:custGeom>
                <a:avLst/>
                <a:gdLst>
                  <a:gd name="T0" fmla="*/ 0 w 45"/>
                  <a:gd name="T1" fmla="*/ 2 h 2175"/>
                  <a:gd name="T2" fmla="*/ 0 w 45"/>
                  <a:gd name="T3" fmla="*/ 2 h 2175"/>
                  <a:gd name="T4" fmla="*/ 0 w 45"/>
                  <a:gd name="T5" fmla="*/ 0 h 2175"/>
                  <a:gd name="T6" fmla="*/ 0 w 45"/>
                  <a:gd name="T7" fmla="*/ 0 h 2175"/>
                  <a:gd name="T8" fmla="*/ 0 w 45"/>
                  <a:gd name="T9" fmla="*/ 2 h 2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175">
                    <a:moveTo>
                      <a:pt x="2" y="2175"/>
                    </a:moveTo>
                    <a:lnTo>
                      <a:pt x="45" y="2175"/>
                    </a:lnTo>
                    <a:lnTo>
                      <a:pt x="43" y="0"/>
                    </a:lnTo>
                    <a:lnTo>
                      <a:pt x="0" y="0"/>
                    </a:lnTo>
                    <a:lnTo>
                      <a:pt x="2" y="21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7" name="Freeform 22"/>
              <p:cNvSpPr>
                <a:spLocks noChangeAspect="1"/>
              </p:cNvSpPr>
              <p:nvPr/>
            </p:nvSpPr>
            <p:spPr bwMode="auto">
              <a:xfrm>
                <a:off x="2689" y="1441"/>
                <a:ext cx="751" cy="416"/>
              </a:xfrm>
              <a:custGeom>
                <a:avLst/>
                <a:gdLst>
                  <a:gd name="T0" fmla="*/ 0 w 2498"/>
                  <a:gd name="T1" fmla="*/ 0 h 1384"/>
                  <a:gd name="T2" fmla="*/ 0 w 2498"/>
                  <a:gd name="T3" fmla="*/ 0 h 1384"/>
                  <a:gd name="T4" fmla="*/ 0 w 2498"/>
                  <a:gd name="T5" fmla="*/ 0 h 1384"/>
                  <a:gd name="T6" fmla="*/ 0 w 2498"/>
                  <a:gd name="T7" fmla="*/ 0 h 1384"/>
                  <a:gd name="T8" fmla="*/ 0 w 2498"/>
                  <a:gd name="T9" fmla="*/ 0 h 1384"/>
                  <a:gd name="T10" fmla="*/ 0 w 2498"/>
                  <a:gd name="T11" fmla="*/ 0 h 1384"/>
                  <a:gd name="T12" fmla="*/ 0 w 2498"/>
                  <a:gd name="T13" fmla="*/ 0 h 1384"/>
                  <a:gd name="T14" fmla="*/ 0 w 2498"/>
                  <a:gd name="T15" fmla="*/ 0 h 1384"/>
                  <a:gd name="T16" fmla="*/ 2 w 2498"/>
                  <a:gd name="T17" fmla="*/ 1 h 1384"/>
                  <a:gd name="T18" fmla="*/ 2 w 2498"/>
                  <a:gd name="T19" fmla="*/ 1 h 1384"/>
                  <a:gd name="T20" fmla="*/ 2 w 2498"/>
                  <a:gd name="T21" fmla="*/ 1 h 1384"/>
                  <a:gd name="T22" fmla="*/ 2 w 2498"/>
                  <a:gd name="T23" fmla="*/ 1 h 1384"/>
                  <a:gd name="T24" fmla="*/ 2 w 2498"/>
                  <a:gd name="T25" fmla="*/ 1 h 1384"/>
                  <a:gd name="T26" fmla="*/ 2 w 2498"/>
                  <a:gd name="T27" fmla="*/ 1 h 1384"/>
                  <a:gd name="T28" fmla="*/ 2 w 2498"/>
                  <a:gd name="T29" fmla="*/ 1 h 1384"/>
                  <a:gd name="T30" fmla="*/ 2 w 2498"/>
                  <a:gd name="T31" fmla="*/ 1 h 1384"/>
                  <a:gd name="T32" fmla="*/ 2 w 2498"/>
                  <a:gd name="T33" fmla="*/ 1 h 1384"/>
                  <a:gd name="T34" fmla="*/ 2 w 2498"/>
                  <a:gd name="T35" fmla="*/ 1 h 1384"/>
                  <a:gd name="T36" fmla="*/ 2 w 2498"/>
                  <a:gd name="T37" fmla="*/ 1 h 1384"/>
                  <a:gd name="T38" fmla="*/ 2 w 2498"/>
                  <a:gd name="T39" fmla="*/ 1 h 1384"/>
                  <a:gd name="T40" fmla="*/ 2 w 2498"/>
                  <a:gd name="T41" fmla="*/ 1 h 1384"/>
                  <a:gd name="T42" fmla="*/ 2 w 2498"/>
                  <a:gd name="T43" fmla="*/ 1 h 1384"/>
                  <a:gd name="T44" fmla="*/ 2 w 2498"/>
                  <a:gd name="T45" fmla="*/ 1 h 1384"/>
                  <a:gd name="T46" fmla="*/ 2 w 2498"/>
                  <a:gd name="T47" fmla="*/ 1 h 1384"/>
                  <a:gd name="T48" fmla="*/ 0 w 2498"/>
                  <a:gd name="T49" fmla="*/ 0 h 1384"/>
                  <a:gd name="T50" fmla="*/ 0 w 2498"/>
                  <a:gd name="T51" fmla="*/ 0 h 1384"/>
                  <a:gd name="T52" fmla="*/ 0 w 2498"/>
                  <a:gd name="T53" fmla="*/ 0 h 1384"/>
                  <a:gd name="T54" fmla="*/ 0 w 2498"/>
                  <a:gd name="T55" fmla="*/ 0 h 1384"/>
                  <a:gd name="T56" fmla="*/ 0 w 2498"/>
                  <a:gd name="T57" fmla="*/ 0 h 1384"/>
                  <a:gd name="T58" fmla="*/ 0 w 2498"/>
                  <a:gd name="T59" fmla="*/ 0 h 1384"/>
                  <a:gd name="T60" fmla="*/ 0 w 2498"/>
                  <a:gd name="T61" fmla="*/ 0 h 1384"/>
                  <a:gd name="T62" fmla="*/ 0 w 2498"/>
                  <a:gd name="T63" fmla="*/ 0 h 1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8" h="1384">
                    <a:moveTo>
                      <a:pt x="44" y="0"/>
                    </a:moveTo>
                    <a:lnTo>
                      <a:pt x="0" y="0"/>
                    </a:lnTo>
                    <a:lnTo>
                      <a:pt x="0" y="411"/>
                    </a:lnTo>
                    <a:lnTo>
                      <a:pt x="2" y="420"/>
                    </a:lnTo>
                    <a:lnTo>
                      <a:pt x="8" y="425"/>
                    </a:lnTo>
                    <a:lnTo>
                      <a:pt x="13" y="431"/>
                    </a:lnTo>
                    <a:lnTo>
                      <a:pt x="15" y="431"/>
                    </a:lnTo>
                    <a:lnTo>
                      <a:pt x="2469" y="1382"/>
                    </a:lnTo>
                    <a:lnTo>
                      <a:pt x="2476" y="1384"/>
                    </a:lnTo>
                    <a:lnTo>
                      <a:pt x="2485" y="1382"/>
                    </a:lnTo>
                    <a:lnTo>
                      <a:pt x="2491" y="1377"/>
                    </a:lnTo>
                    <a:lnTo>
                      <a:pt x="2496" y="1371"/>
                    </a:lnTo>
                    <a:lnTo>
                      <a:pt x="2498" y="1362"/>
                    </a:lnTo>
                    <a:lnTo>
                      <a:pt x="2498" y="914"/>
                    </a:lnTo>
                    <a:lnTo>
                      <a:pt x="2455" y="914"/>
                    </a:lnTo>
                    <a:lnTo>
                      <a:pt x="2455" y="1362"/>
                    </a:lnTo>
                    <a:lnTo>
                      <a:pt x="2476" y="1341"/>
                    </a:lnTo>
                    <a:lnTo>
                      <a:pt x="2467" y="1342"/>
                    </a:lnTo>
                    <a:lnTo>
                      <a:pt x="2462" y="1348"/>
                    </a:lnTo>
                    <a:lnTo>
                      <a:pt x="2456" y="1353"/>
                    </a:lnTo>
                    <a:lnTo>
                      <a:pt x="2455" y="1362"/>
                    </a:lnTo>
                    <a:lnTo>
                      <a:pt x="2476" y="1362"/>
                    </a:lnTo>
                    <a:lnTo>
                      <a:pt x="2485" y="1342"/>
                    </a:lnTo>
                    <a:lnTo>
                      <a:pt x="31" y="391"/>
                    </a:lnTo>
                    <a:lnTo>
                      <a:pt x="44" y="411"/>
                    </a:lnTo>
                    <a:lnTo>
                      <a:pt x="42" y="402"/>
                    </a:lnTo>
                    <a:lnTo>
                      <a:pt x="37" y="396"/>
                    </a:lnTo>
                    <a:lnTo>
                      <a:pt x="31" y="391"/>
                    </a:lnTo>
                    <a:lnTo>
                      <a:pt x="22" y="411"/>
                    </a:lnTo>
                    <a:lnTo>
                      <a:pt x="44" y="41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8" name="Rectangle 23"/>
              <p:cNvSpPr>
                <a:spLocks noChangeAspect="1" noChangeArrowheads="1"/>
              </p:cNvSpPr>
              <p:nvPr/>
            </p:nvSpPr>
            <p:spPr bwMode="auto">
              <a:xfrm>
                <a:off x="3903" y="905"/>
                <a:ext cx="4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p>
            </p:txBody>
          </p:sp>
          <p:sp>
            <p:nvSpPr>
              <p:cNvPr id="19" name="Freeform 24"/>
              <p:cNvSpPr>
                <a:spLocks noChangeAspect="1"/>
              </p:cNvSpPr>
              <p:nvPr/>
            </p:nvSpPr>
            <p:spPr bwMode="auto">
              <a:xfrm>
                <a:off x="2698" y="1111"/>
                <a:ext cx="1952" cy="741"/>
              </a:xfrm>
              <a:custGeom>
                <a:avLst/>
                <a:gdLst>
                  <a:gd name="T0" fmla="*/ 0 w 3248"/>
                  <a:gd name="T1" fmla="*/ 26 h 1232"/>
                  <a:gd name="T2" fmla="*/ 58 w 3248"/>
                  <a:gd name="T3" fmla="*/ 48 h 1232"/>
                  <a:gd name="T4" fmla="*/ 152 w 3248"/>
                  <a:gd name="T5" fmla="*/ 0 h 1232"/>
                  <a:gd name="T6" fmla="*/ 153 w 3248"/>
                  <a:gd name="T7" fmla="*/ 10 h 1232"/>
                  <a:gd name="T8" fmla="*/ 58 w 3248"/>
                  <a:gd name="T9" fmla="*/ 58 h 1232"/>
                  <a:gd name="T10" fmla="*/ 0 w 3248"/>
                  <a:gd name="T11" fmla="*/ 35 h 1232"/>
                  <a:gd name="T12" fmla="*/ 0 w 3248"/>
                  <a:gd name="T13" fmla="*/ 26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8" h="1232">
                    <a:moveTo>
                      <a:pt x="0" y="552"/>
                    </a:moveTo>
                    <a:lnTo>
                      <a:pt x="1240" y="1016"/>
                    </a:lnTo>
                    <a:lnTo>
                      <a:pt x="3232" y="0"/>
                    </a:lnTo>
                    <a:lnTo>
                      <a:pt x="3248" y="216"/>
                    </a:lnTo>
                    <a:lnTo>
                      <a:pt x="1216" y="1232"/>
                    </a:lnTo>
                    <a:lnTo>
                      <a:pt x="0" y="744"/>
                    </a:lnTo>
                    <a:lnTo>
                      <a:pt x="0" y="552"/>
                    </a:lnTo>
                    <a:close/>
                  </a:path>
                </a:pathLst>
              </a:custGeom>
              <a:gradFill rotWithShape="0">
                <a:gsLst>
                  <a:gs pos="0">
                    <a:srgbClr val="E06464"/>
                  </a:gs>
                  <a:gs pos="100000">
                    <a:srgbClr val="CC00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0" name="Freeform 25"/>
              <p:cNvSpPr>
                <a:spLocks noChangeAspect="1"/>
              </p:cNvSpPr>
              <p:nvPr/>
            </p:nvSpPr>
            <p:spPr bwMode="auto">
              <a:xfrm>
                <a:off x="2698" y="923"/>
                <a:ext cx="1948" cy="794"/>
              </a:xfrm>
              <a:custGeom>
                <a:avLst/>
                <a:gdLst>
                  <a:gd name="T0" fmla="*/ 0 w 3240"/>
                  <a:gd name="T1" fmla="*/ 41 h 1320"/>
                  <a:gd name="T2" fmla="*/ 58 w 3240"/>
                  <a:gd name="T3" fmla="*/ 63 h 1320"/>
                  <a:gd name="T4" fmla="*/ 153 w 3240"/>
                  <a:gd name="T5" fmla="*/ 14 h 1320"/>
                  <a:gd name="T6" fmla="*/ 96 w 3240"/>
                  <a:gd name="T7" fmla="*/ 0 h 1320"/>
                  <a:gd name="T8" fmla="*/ 0 w 3240"/>
                  <a:gd name="T9" fmla="*/ 41 h 1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1320">
                    <a:moveTo>
                      <a:pt x="0" y="864"/>
                    </a:moveTo>
                    <a:lnTo>
                      <a:pt x="1232" y="1320"/>
                    </a:lnTo>
                    <a:lnTo>
                      <a:pt x="3240" y="304"/>
                    </a:lnTo>
                    <a:lnTo>
                      <a:pt x="2032" y="0"/>
                    </a:lnTo>
                    <a:lnTo>
                      <a:pt x="0" y="864"/>
                    </a:lnTo>
                    <a:close/>
                  </a:path>
                </a:pathLst>
              </a:custGeom>
              <a:gradFill rotWithShape="0">
                <a:gsLst>
                  <a:gs pos="0">
                    <a:srgbClr val="996633"/>
                  </a:gs>
                  <a:gs pos="100000">
                    <a:srgbClr val="C1A283"/>
                  </a:gs>
                </a:gsLst>
                <a:lin ang="189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 name="Freeform 26"/>
              <p:cNvSpPr>
                <a:spLocks noChangeAspect="1"/>
              </p:cNvSpPr>
              <p:nvPr/>
            </p:nvSpPr>
            <p:spPr bwMode="auto">
              <a:xfrm>
                <a:off x="2699" y="649"/>
                <a:ext cx="740" cy="233"/>
              </a:xfrm>
              <a:custGeom>
                <a:avLst/>
                <a:gdLst>
                  <a:gd name="T0" fmla="*/ 0 w 2463"/>
                  <a:gd name="T1" fmla="*/ 0 h 772"/>
                  <a:gd name="T2" fmla="*/ 0 w 2463"/>
                  <a:gd name="T3" fmla="*/ 0 h 772"/>
                  <a:gd name="T4" fmla="*/ 2 w 2463"/>
                  <a:gd name="T5" fmla="*/ 1 h 772"/>
                  <a:gd name="T6" fmla="*/ 2 w 2463"/>
                  <a:gd name="T7" fmla="*/ 1 h 772"/>
                  <a:gd name="T8" fmla="*/ 0 w 2463"/>
                  <a:gd name="T9" fmla="*/ 0 h 7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3" h="772">
                    <a:moveTo>
                      <a:pt x="13" y="0"/>
                    </a:moveTo>
                    <a:lnTo>
                      <a:pt x="0" y="41"/>
                    </a:lnTo>
                    <a:lnTo>
                      <a:pt x="2451" y="772"/>
                    </a:lnTo>
                    <a:lnTo>
                      <a:pt x="2463" y="73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2" name="Freeform 27"/>
              <p:cNvSpPr>
                <a:spLocks noChangeAspect="1"/>
              </p:cNvSpPr>
              <p:nvPr/>
            </p:nvSpPr>
            <p:spPr bwMode="auto">
              <a:xfrm>
                <a:off x="2690" y="649"/>
                <a:ext cx="16" cy="790"/>
              </a:xfrm>
              <a:custGeom>
                <a:avLst/>
                <a:gdLst>
                  <a:gd name="T0" fmla="*/ 0 w 54"/>
                  <a:gd name="T1" fmla="*/ 2 h 2626"/>
                  <a:gd name="T2" fmla="*/ 0 w 54"/>
                  <a:gd name="T3" fmla="*/ 2 h 2626"/>
                  <a:gd name="T4" fmla="*/ 0 w 54"/>
                  <a:gd name="T5" fmla="*/ 0 h 2626"/>
                  <a:gd name="T6" fmla="*/ 0 w 54"/>
                  <a:gd name="T7" fmla="*/ 0 h 2626"/>
                  <a:gd name="T8" fmla="*/ 0 w 54"/>
                  <a:gd name="T9" fmla="*/ 2 h 26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626">
                    <a:moveTo>
                      <a:pt x="11" y="2626"/>
                    </a:moveTo>
                    <a:lnTo>
                      <a:pt x="54" y="2626"/>
                    </a:lnTo>
                    <a:lnTo>
                      <a:pt x="44" y="0"/>
                    </a:lnTo>
                    <a:lnTo>
                      <a:pt x="0" y="0"/>
                    </a:lnTo>
                    <a:lnTo>
                      <a:pt x="11" y="2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3" name="Freeform 28"/>
              <p:cNvSpPr>
                <a:spLocks noChangeAspect="1"/>
              </p:cNvSpPr>
              <p:nvPr/>
            </p:nvSpPr>
            <p:spPr bwMode="auto">
              <a:xfrm>
                <a:off x="3424" y="872"/>
                <a:ext cx="16" cy="855"/>
              </a:xfrm>
              <a:custGeom>
                <a:avLst/>
                <a:gdLst>
                  <a:gd name="T0" fmla="*/ 0 w 55"/>
                  <a:gd name="T1" fmla="*/ 2 h 2843"/>
                  <a:gd name="T2" fmla="*/ 0 w 55"/>
                  <a:gd name="T3" fmla="*/ 2 h 2843"/>
                  <a:gd name="T4" fmla="*/ 0 w 55"/>
                  <a:gd name="T5" fmla="*/ 0 h 2843"/>
                  <a:gd name="T6" fmla="*/ 0 w 55"/>
                  <a:gd name="T7" fmla="*/ 0 h 2843"/>
                  <a:gd name="T8" fmla="*/ 0 w 55"/>
                  <a:gd name="T9" fmla="*/ 2 h 2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843">
                    <a:moveTo>
                      <a:pt x="11" y="2843"/>
                    </a:moveTo>
                    <a:lnTo>
                      <a:pt x="55" y="2843"/>
                    </a:lnTo>
                    <a:lnTo>
                      <a:pt x="44" y="0"/>
                    </a:lnTo>
                    <a:lnTo>
                      <a:pt x="0" y="0"/>
                    </a:lnTo>
                    <a:lnTo>
                      <a:pt x="11" y="28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4" name="Freeform 29"/>
              <p:cNvSpPr>
                <a:spLocks noChangeAspect="1"/>
              </p:cNvSpPr>
              <p:nvPr/>
            </p:nvSpPr>
            <p:spPr bwMode="auto">
              <a:xfrm>
                <a:off x="3427" y="1114"/>
                <a:ext cx="1227" cy="743"/>
              </a:xfrm>
              <a:custGeom>
                <a:avLst/>
                <a:gdLst>
                  <a:gd name="T0" fmla="*/ 0 w 4083"/>
                  <a:gd name="T1" fmla="*/ 2 h 2471"/>
                  <a:gd name="T2" fmla="*/ 0 w 4083"/>
                  <a:gd name="T3" fmla="*/ 2 h 2471"/>
                  <a:gd name="T4" fmla="*/ 0 w 4083"/>
                  <a:gd name="T5" fmla="*/ 2 h 2471"/>
                  <a:gd name="T6" fmla="*/ 0 w 4083"/>
                  <a:gd name="T7" fmla="*/ 2 h 2471"/>
                  <a:gd name="T8" fmla="*/ 0 w 4083"/>
                  <a:gd name="T9" fmla="*/ 2 h 2471"/>
                  <a:gd name="T10" fmla="*/ 0 w 4083"/>
                  <a:gd name="T11" fmla="*/ 2 h 2471"/>
                  <a:gd name="T12" fmla="*/ 0 w 4083"/>
                  <a:gd name="T13" fmla="*/ 2 h 2471"/>
                  <a:gd name="T14" fmla="*/ 0 w 4083"/>
                  <a:gd name="T15" fmla="*/ 2 h 2471"/>
                  <a:gd name="T16" fmla="*/ 0 w 4083"/>
                  <a:gd name="T17" fmla="*/ 2 h 2471"/>
                  <a:gd name="T18" fmla="*/ 0 w 4083"/>
                  <a:gd name="T19" fmla="*/ 2 h 2471"/>
                  <a:gd name="T20" fmla="*/ 3 w 4083"/>
                  <a:gd name="T21" fmla="*/ 0 h 2471"/>
                  <a:gd name="T22" fmla="*/ 3 w 4083"/>
                  <a:gd name="T23" fmla="*/ 0 h 2471"/>
                  <a:gd name="T24" fmla="*/ 3 w 4083"/>
                  <a:gd name="T25" fmla="*/ 0 h 2471"/>
                  <a:gd name="T26" fmla="*/ 3 w 4083"/>
                  <a:gd name="T27" fmla="*/ 0 h 2471"/>
                  <a:gd name="T28" fmla="*/ 3 w 4083"/>
                  <a:gd name="T29" fmla="*/ 0 h 2471"/>
                  <a:gd name="T30" fmla="*/ 3 w 4083"/>
                  <a:gd name="T31" fmla="*/ 0 h 2471"/>
                  <a:gd name="T32" fmla="*/ 3 w 4083"/>
                  <a:gd name="T33" fmla="*/ 0 h 2471"/>
                  <a:gd name="T34" fmla="*/ 3 w 4083"/>
                  <a:gd name="T35" fmla="*/ 0 h 2471"/>
                  <a:gd name="T36" fmla="*/ 3 w 4083"/>
                  <a:gd name="T37" fmla="*/ 0 h 2471"/>
                  <a:gd name="T38" fmla="*/ 3 w 4083"/>
                  <a:gd name="T39" fmla="*/ 0 h 2471"/>
                  <a:gd name="T40" fmla="*/ 3 w 4083"/>
                  <a:gd name="T41" fmla="*/ 0 h 2471"/>
                  <a:gd name="T42" fmla="*/ 3 w 4083"/>
                  <a:gd name="T43" fmla="*/ 0 h 2471"/>
                  <a:gd name="T44" fmla="*/ 0 w 4083"/>
                  <a:gd name="T45" fmla="*/ 2 h 2471"/>
                  <a:gd name="T46" fmla="*/ 0 w 4083"/>
                  <a:gd name="T47" fmla="*/ 2 h 2471"/>
                  <a:gd name="T48" fmla="*/ 0 w 4083"/>
                  <a:gd name="T49" fmla="*/ 2 h 2471"/>
                  <a:gd name="T50" fmla="*/ 0 w 4083"/>
                  <a:gd name="T51" fmla="*/ 2 h 2471"/>
                  <a:gd name="T52" fmla="*/ 0 w 4083"/>
                  <a:gd name="T53" fmla="*/ 2 h 2471"/>
                  <a:gd name="T54" fmla="*/ 0 w 4083"/>
                  <a:gd name="T55" fmla="*/ 2 h 2471"/>
                  <a:gd name="T56" fmla="*/ 0 w 4083"/>
                  <a:gd name="T57" fmla="*/ 2 h 2471"/>
                  <a:gd name="T58" fmla="*/ 0 w 4083"/>
                  <a:gd name="T59" fmla="*/ 2 h 2471"/>
                  <a:gd name="T60" fmla="*/ 0 w 4083"/>
                  <a:gd name="T61" fmla="*/ 2 h 2471"/>
                  <a:gd name="T62" fmla="*/ 0 w 4083"/>
                  <a:gd name="T63" fmla="*/ 2 h 2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3" h="2471">
                    <a:moveTo>
                      <a:pt x="43" y="2010"/>
                    </a:moveTo>
                    <a:lnTo>
                      <a:pt x="0" y="2010"/>
                    </a:lnTo>
                    <a:lnTo>
                      <a:pt x="0" y="2449"/>
                    </a:lnTo>
                    <a:lnTo>
                      <a:pt x="1" y="2458"/>
                    </a:lnTo>
                    <a:lnTo>
                      <a:pt x="7" y="2464"/>
                    </a:lnTo>
                    <a:lnTo>
                      <a:pt x="12" y="2469"/>
                    </a:lnTo>
                    <a:lnTo>
                      <a:pt x="21" y="2471"/>
                    </a:lnTo>
                    <a:lnTo>
                      <a:pt x="30" y="2469"/>
                    </a:lnTo>
                    <a:lnTo>
                      <a:pt x="32" y="2469"/>
                    </a:lnTo>
                    <a:lnTo>
                      <a:pt x="4063" y="404"/>
                    </a:lnTo>
                    <a:lnTo>
                      <a:pt x="4067" y="398"/>
                    </a:lnTo>
                    <a:lnTo>
                      <a:pt x="4073" y="393"/>
                    </a:lnTo>
                    <a:lnTo>
                      <a:pt x="4074" y="386"/>
                    </a:lnTo>
                    <a:lnTo>
                      <a:pt x="4083" y="2"/>
                    </a:lnTo>
                    <a:lnTo>
                      <a:pt x="4040" y="0"/>
                    </a:lnTo>
                    <a:lnTo>
                      <a:pt x="4031" y="384"/>
                    </a:lnTo>
                    <a:lnTo>
                      <a:pt x="4038" y="369"/>
                    </a:lnTo>
                    <a:lnTo>
                      <a:pt x="4033" y="375"/>
                    </a:lnTo>
                    <a:lnTo>
                      <a:pt x="4031" y="384"/>
                    </a:lnTo>
                    <a:lnTo>
                      <a:pt x="4053" y="384"/>
                    </a:lnTo>
                    <a:lnTo>
                      <a:pt x="4044" y="366"/>
                    </a:lnTo>
                    <a:lnTo>
                      <a:pt x="12" y="2431"/>
                    </a:lnTo>
                    <a:lnTo>
                      <a:pt x="43" y="2449"/>
                    </a:lnTo>
                    <a:lnTo>
                      <a:pt x="41" y="2440"/>
                    </a:lnTo>
                    <a:lnTo>
                      <a:pt x="36" y="2435"/>
                    </a:lnTo>
                    <a:lnTo>
                      <a:pt x="30" y="2429"/>
                    </a:lnTo>
                    <a:lnTo>
                      <a:pt x="21" y="2428"/>
                    </a:lnTo>
                    <a:lnTo>
                      <a:pt x="12" y="2429"/>
                    </a:lnTo>
                    <a:lnTo>
                      <a:pt x="21" y="2449"/>
                    </a:lnTo>
                    <a:lnTo>
                      <a:pt x="43" y="2449"/>
                    </a:lnTo>
                    <a:lnTo>
                      <a:pt x="43"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5" name="Freeform 30"/>
              <p:cNvSpPr>
                <a:spLocks noChangeAspect="1"/>
              </p:cNvSpPr>
              <p:nvPr/>
            </p:nvSpPr>
            <p:spPr bwMode="auto">
              <a:xfrm>
                <a:off x="3428" y="1098"/>
                <a:ext cx="1222" cy="631"/>
              </a:xfrm>
              <a:custGeom>
                <a:avLst/>
                <a:gdLst>
                  <a:gd name="T0" fmla="*/ 0 w 4070"/>
                  <a:gd name="T1" fmla="*/ 2 h 2100"/>
                  <a:gd name="T2" fmla="*/ 0 w 4070"/>
                  <a:gd name="T3" fmla="*/ 2 h 2100"/>
                  <a:gd name="T4" fmla="*/ 3 w 4070"/>
                  <a:gd name="T5" fmla="*/ 0 h 2100"/>
                  <a:gd name="T6" fmla="*/ 3 w 4070"/>
                  <a:gd name="T7" fmla="*/ 0 h 2100"/>
                  <a:gd name="T8" fmla="*/ 0 w 4070"/>
                  <a:gd name="T9" fmla="*/ 2 h 2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2100">
                    <a:moveTo>
                      <a:pt x="0" y="2062"/>
                    </a:moveTo>
                    <a:lnTo>
                      <a:pt x="20" y="2100"/>
                    </a:lnTo>
                    <a:lnTo>
                      <a:pt x="4070" y="38"/>
                    </a:lnTo>
                    <a:lnTo>
                      <a:pt x="4050" y="0"/>
                    </a:lnTo>
                    <a:lnTo>
                      <a:pt x="0" y="20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6" name="Freeform 31"/>
              <p:cNvSpPr>
                <a:spLocks noChangeAspect="1"/>
              </p:cNvSpPr>
              <p:nvPr/>
            </p:nvSpPr>
            <p:spPr bwMode="auto">
              <a:xfrm>
                <a:off x="3898" y="1505"/>
                <a:ext cx="93" cy="79"/>
              </a:xfrm>
              <a:custGeom>
                <a:avLst/>
                <a:gdLst>
                  <a:gd name="T0" fmla="*/ 0 w 308"/>
                  <a:gd name="T1" fmla="*/ 0 h 264"/>
                  <a:gd name="T2" fmla="*/ 0 w 308"/>
                  <a:gd name="T3" fmla="*/ 0 h 264"/>
                  <a:gd name="T4" fmla="*/ 0 w 308"/>
                  <a:gd name="T5" fmla="*/ 0 h 264"/>
                  <a:gd name="T6" fmla="*/ 0 w 308"/>
                  <a:gd name="T7" fmla="*/ 0 h 264"/>
                  <a:gd name="T8" fmla="*/ 0 w 308"/>
                  <a:gd name="T9" fmla="*/ 0 h 264"/>
                  <a:gd name="T10" fmla="*/ 0 w 308"/>
                  <a:gd name="T11" fmla="*/ 0 h 264"/>
                  <a:gd name="T12" fmla="*/ 0 w 308"/>
                  <a:gd name="T13" fmla="*/ 0 h 264"/>
                  <a:gd name="T14" fmla="*/ 0 w 308"/>
                  <a:gd name="T15" fmla="*/ 0 h 264"/>
                  <a:gd name="T16" fmla="*/ 0 w 308"/>
                  <a:gd name="T17" fmla="*/ 0 h 264"/>
                  <a:gd name="T18" fmla="*/ 0 w 308"/>
                  <a:gd name="T19" fmla="*/ 0 h 264"/>
                  <a:gd name="T20" fmla="*/ 0 w 308"/>
                  <a:gd name="T21" fmla="*/ 0 h 264"/>
                  <a:gd name="T22" fmla="*/ 0 w 308"/>
                  <a:gd name="T23" fmla="*/ 0 h 264"/>
                  <a:gd name="T24" fmla="*/ 0 w 308"/>
                  <a:gd name="T25" fmla="*/ 0 h 264"/>
                  <a:gd name="T26" fmla="*/ 0 w 308"/>
                  <a:gd name="T27" fmla="*/ 0 h 264"/>
                  <a:gd name="T28" fmla="*/ 0 w 308"/>
                  <a:gd name="T29" fmla="*/ 0 h 264"/>
                  <a:gd name="T30" fmla="*/ 0 w 308"/>
                  <a:gd name="T31" fmla="*/ 0 h 264"/>
                  <a:gd name="T32" fmla="*/ 0 w 308"/>
                  <a:gd name="T33" fmla="*/ 0 h 264"/>
                  <a:gd name="T34" fmla="*/ 0 w 308"/>
                  <a:gd name="T35" fmla="*/ 0 h 264"/>
                  <a:gd name="T36" fmla="*/ 0 w 308"/>
                  <a:gd name="T37" fmla="*/ 0 h 264"/>
                  <a:gd name="T38" fmla="*/ 0 w 308"/>
                  <a:gd name="T39" fmla="*/ 0 h 264"/>
                  <a:gd name="T40" fmla="*/ 0 w 308"/>
                  <a:gd name="T41" fmla="*/ 0 h 264"/>
                  <a:gd name="T42" fmla="*/ 0 w 308"/>
                  <a:gd name="T43" fmla="*/ 0 h 264"/>
                  <a:gd name="T44" fmla="*/ 0 w 308"/>
                  <a:gd name="T45" fmla="*/ 0 h 264"/>
                  <a:gd name="T46" fmla="*/ 0 w 308"/>
                  <a:gd name="T47" fmla="*/ 0 h 264"/>
                  <a:gd name="T48" fmla="*/ 0 w 308"/>
                  <a:gd name="T49" fmla="*/ 0 h 264"/>
                  <a:gd name="T50" fmla="*/ 0 w 308"/>
                  <a:gd name="T51" fmla="*/ 0 h 264"/>
                  <a:gd name="T52" fmla="*/ 0 w 308"/>
                  <a:gd name="T53" fmla="*/ 0 h 264"/>
                  <a:gd name="T54" fmla="*/ 0 w 308"/>
                  <a:gd name="T55" fmla="*/ 0 h 264"/>
                  <a:gd name="T56" fmla="*/ 0 w 308"/>
                  <a:gd name="T57" fmla="*/ 0 h 264"/>
                  <a:gd name="T58" fmla="*/ 0 w 308"/>
                  <a:gd name="T59" fmla="*/ 0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8" h="264">
                    <a:moveTo>
                      <a:pt x="0" y="262"/>
                    </a:moveTo>
                    <a:lnTo>
                      <a:pt x="44" y="264"/>
                    </a:lnTo>
                    <a:lnTo>
                      <a:pt x="46" y="154"/>
                    </a:lnTo>
                    <a:lnTo>
                      <a:pt x="24" y="152"/>
                    </a:lnTo>
                    <a:lnTo>
                      <a:pt x="38" y="166"/>
                    </a:lnTo>
                    <a:lnTo>
                      <a:pt x="44" y="161"/>
                    </a:lnTo>
                    <a:lnTo>
                      <a:pt x="35" y="172"/>
                    </a:lnTo>
                    <a:lnTo>
                      <a:pt x="296" y="41"/>
                    </a:lnTo>
                    <a:lnTo>
                      <a:pt x="285" y="22"/>
                    </a:lnTo>
                    <a:lnTo>
                      <a:pt x="265" y="31"/>
                    </a:lnTo>
                    <a:lnTo>
                      <a:pt x="270" y="36"/>
                    </a:lnTo>
                    <a:lnTo>
                      <a:pt x="276" y="41"/>
                    </a:lnTo>
                    <a:lnTo>
                      <a:pt x="285" y="43"/>
                    </a:lnTo>
                    <a:lnTo>
                      <a:pt x="294" y="41"/>
                    </a:lnTo>
                    <a:lnTo>
                      <a:pt x="263" y="22"/>
                    </a:lnTo>
                    <a:lnTo>
                      <a:pt x="265" y="141"/>
                    </a:lnTo>
                    <a:lnTo>
                      <a:pt x="308" y="141"/>
                    </a:lnTo>
                    <a:lnTo>
                      <a:pt x="307" y="22"/>
                    </a:lnTo>
                    <a:lnTo>
                      <a:pt x="305" y="13"/>
                    </a:lnTo>
                    <a:lnTo>
                      <a:pt x="299" y="7"/>
                    </a:lnTo>
                    <a:lnTo>
                      <a:pt x="294" y="2"/>
                    </a:lnTo>
                    <a:lnTo>
                      <a:pt x="285" y="0"/>
                    </a:lnTo>
                    <a:lnTo>
                      <a:pt x="276" y="2"/>
                    </a:lnTo>
                    <a:lnTo>
                      <a:pt x="276" y="4"/>
                    </a:lnTo>
                    <a:lnTo>
                      <a:pt x="15" y="134"/>
                    </a:lnTo>
                    <a:lnTo>
                      <a:pt x="9" y="137"/>
                    </a:lnTo>
                    <a:lnTo>
                      <a:pt x="4" y="143"/>
                    </a:lnTo>
                    <a:lnTo>
                      <a:pt x="2" y="152"/>
                    </a:lnTo>
                    <a:lnTo>
                      <a:pt x="0"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7" name="Freeform 32"/>
              <p:cNvSpPr>
                <a:spLocks noChangeAspect="1"/>
              </p:cNvSpPr>
              <p:nvPr/>
            </p:nvSpPr>
            <p:spPr bwMode="auto">
              <a:xfrm>
                <a:off x="4195" y="1356"/>
                <a:ext cx="94" cy="82"/>
              </a:xfrm>
              <a:custGeom>
                <a:avLst/>
                <a:gdLst>
                  <a:gd name="T0" fmla="*/ 0 w 312"/>
                  <a:gd name="T1" fmla="*/ 0 h 273"/>
                  <a:gd name="T2" fmla="*/ 0 w 312"/>
                  <a:gd name="T3" fmla="*/ 0 h 273"/>
                  <a:gd name="T4" fmla="*/ 0 w 312"/>
                  <a:gd name="T5" fmla="*/ 0 h 273"/>
                  <a:gd name="T6" fmla="*/ 0 w 312"/>
                  <a:gd name="T7" fmla="*/ 0 h 273"/>
                  <a:gd name="T8" fmla="*/ 0 w 312"/>
                  <a:gd name="T9" fmla="*/ 0 h 273"/>
                  <a:gd name="T10" fmla="*/ 0 w 312"/>
                  <a:gd name="T11" fmla="*/ 0 h 273"/>
                  <a:gd name="T12" fmla="*/ 0 w 312"/>
                  <a:gd name="T13" fmla="*/ 0 h 273"/>
                  <a:gd name="T14" fmla="*/ 0 w 312"/>
                  <a:gd name="T15" fmla="*/ 0 h 273"/>
                  <a:gd name="T16" fmla="*/ 0 w 312"/>
                  <a:gd name="T17" fmla="*/ 0 h 273"/>
                  <a:gd name="T18" fmla="*/ 0 w 312"/>
                  <a:gd name="T19" fmla="*/ 0 h 273"/>
                  <a:gd name="T20" fmla="*/ 0 w 312"/>
                  <a:gd name="T21" fmla="*/ 0 h 273"/>
                  <a:gd name="T22" fmla="*/ 0 w 312"/>
                  <a:gd name="T23" fmla="*/ 0 h 273"/>
                  <a:gd name="T24" fmla="*/ 0 w 312"/>
                  <a:gd name="T25" fmla="*/ 0 h 273"/>
                  <a:gd name="T26" fmla="*/ 0 w 312"/>
                  <a:gd name="T27" fmla="*/ 0 h 273"/>
                  <a:gd name="T28" fmla="*/ 0 w 312"/>
                  <a:gd name="T29" fmla="*/ 0 h 273"/>
                  <a:gd name="T30" fmla="*/ 0 w 312"/>
                  <a:gd name="T31" fmla="*/ 0 h 273"/>
                  <a:gd name="T32" fmla="*/ 0 w 312"/>
                  <a:gd name="T33" fmla="*/ 0 h 273"/>
                  <a:gd name="T34" fmla="*/ 0 w 312"/>
                  <a:gd name="T35" fmla="*/ 0 h 273"/>
                  <a:gd name="T36" fmla="*/ 0 w 312"/>
                  <a:gd name="T37" fmla="*/ 0 h 273"/>
                  <a:gd name="T38" fmla="*/ 0 w 312"/>
                  <a:gd name="T39" fmla="*/ 0 h 273"/>
                  <a:gd name="T40" fmla="*/ 0 w 312"/>
                  <a:gd name="T41" fmla="*/ 0 h 273"/>
                  <a:gd name="T42" fmla="*/ 0 w 312"/>
                  <a:gd name="T43" fmla="*/ 0 h 273"/>
                  <a:gd name="T44" fmla="*/ 0 w 312"/>
                  <a:gd name="T45" fmla="*/ 0 h 273"/>
                  <a:gd name="T46" fmla="*/ 0 w 312"/>
                  <a:gd name="T47" fmla="*/ 0 h 273"/>
                  <a:gd name="T48" fmla="*/ 0 w 312"/>
                  <a:gd name="T49" fmla="*/ 0 h 273"/>
                  <a:gd name="T50" fmla="*/ 0 w 312"/>
                  <a:gd name="T51" fmla="*/ 0 h 273"/>
                  <a:gd name="T52" fmla="*/ 0 w 312"/>
                  <a:gd name="T53" fmla="*/ 0 h 273"/>
                  <a:gd name="T54" fmla="*/ 0 w 312"/>
                  <a:gd name="T55" fmla="*/ 0 h 273"/>
                  <a:gd name="T56" fmla="*/ 0 w 312"/>
                  <a:gd name="T57" fmla="*/ 0 h 273"/>
                  <a:gd name="T58" fmla="*/ 0 w 312"/>
                  <a:gd name="T59" fmla="*/ 0 h 2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2" h="273">
                    <a:moveTo>
                      <a:pt x="0" y="273"/>
                    </a:moveTo>
                    <a:lnTo>
                      <a:pt x="44" y="273"/>
                    </a:lnTo>
                    <a:lnTo>
                      <a:pt x="46" y="154"/>
                    </a:lnTo>
                    <a:lnTo>
                      <a:pt x="24" y="154"/>
                    </a:lnTo>
                    <a:lnTo>
                      <a:pt x="38" y="169"/>
                    </a:lnTo>
                    <a:lnTo>
                      <a:pt x="44" y="163"/>
                    </a:lnTo>
                    <a:lnTo>
                      <a:pt x="35" y="174"/>
                    </a:lnTo>
                    <a:lnTo>
                      <a:pt x="299" y="42"/>
                    </a:lnTo>
                    <a:lnTo>
                      <a:pt x="289" y="22"/>
                    </a:lnTo>
                    <a:lnTo>
                      <a:pt x="269" y="31"/>
                    </a:lnTo>
                    <a:lnTo>
                      <a:pt x="274" y="36"/>
                    </a:lnTo>
                    <a:lnTo>
                      <a:pt x="280" y="42"/>
                    </a:lnTo>
                    <a:lnTo>
                      <a:pt x="289" y="44"/>
                    </a:lnTo>
                    <a:lnTo>
                      <a:pt x="298" y="42"/>
                    </a:lnTo>
                    <a:lnTo>
                      <a:pt x="267" y="22"/>
                    </a:lnTo>
                    <a:lnTo>
                      <a:pt x="269" y="145"/>
                    </a:lnTo>
                    <a:lnTo>
                      <a:pt x="312" y="145"/>
                    </a:lnTo>
                    <a:lnTo>
                      <a:pt x="310" y="22"/>
                    </a:lnTo>
                    <a:lnTo>
                      <a:pt x="309" y="13"/>
                    </a:lnTo>
                    <a:lnTo>
                      <a:pt x="303" y="8"/>
                    </a:lnTo>
                    <a:lnTo>
                      <a:pt x="298" y="2"/>
                    </a:lnTo>
                    <a:lnTo>
                      <a:pt x="289" y="0"/>
                    </a:lnTo>
                    <a:lnTo>
                      <a:pt x="280" y="2"/>
                    </a:lnTo>
                    <a:lnTo>
                      <a:pt x="280" y="4"/>
                    </a:lnTo>
                    <a:lnTo>
                      <a:pt x="15" y="136"/>
                    </a:lnTo>
                    <a:lnTo>
                      <a:pt x="9" y="140"/>
                    </a:lnTo>
                    <a:lnTo>
                      <a:pt x="4" y="145"/>
                    </a:lnTo>
                    <a:lnTo>
                      <a:pt x="2" y="154"/>
                    </a:lnTo>
                    <a:lnTo>
                      <a:pt x="0"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8" name="Freeform 33"/>
              <p:cNvSpPr>
                <a:spLocks noChangeAspect="1"/>
              </p:cNvSpPr>
              <p:nvPr/>
            </p:nvSpPr>
            <p:spPr bwMode="auto">
              <a:xfrm>
                <a:off x="3753" y="1635"/>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29" name="Freeform 34"/>
              <p:cNvSpPr>
                <a:spLocks noChangeAspect="1"/>
              </p:cNvSpPr>
              <p:nvPr/>
            </p:nvSpPr>
            <p:spPr bwMode="auto">
              <a:xfrm>
                <a:off x="4079" y="1469"/>
                <a:ext cx="34"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59"/>
                    </a:lnTo>
                    <a:lnTo>
                      <a:pt x="110" y="0"/>
                    </a:lnTo>
                    <a:lnTo>
                      <a:pt x="110" y="7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0" name="Freeform 35"/>
              <p:cNvSpPr>
                <a:spLocks noChangeAspect="1"/>
              </p:cNvSpPr>
              <p:nvPr/>
            </p:nvSpPr>
            <p:spPr bwMode="auto">
              <a:xfrm>
                <a:off x="4402" y="1303"/>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59"/>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1" name="Freeform 36"/>
              <p:cNvSpPr>
                <a:spLocks noChangeAspect="1"/>
              </p:cNvSpPr>
              <p:nvPr/>
            </p:nvSpPr>
            <p:spPr bwMode="auto">
              <a:xfrm>
                <a:off x="4531" y="1237"/>
                <a:ext cx="33"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60"/>
                    </a:lnTo>
                    <a:lnTo>
                      <a:pt x="110" y="0"/>
                    </a:lnTo>
                    <a:lnTo>
                      <a:pt x="11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2" name="Line 37"/>
              <p:cNvSpPr>
                <a:spLocks noChangeAspect="1" noChangeShapeType="1"/>
              </p:cNvSpPr>
              <p:nvPr/>
            </p:nvSpPr>
            <p:spPr bwMode="auto">
              <a:xfrm flipH="1">
                <a:off x="3439" y="1207"/>
                <a:ext cx="1204" cy="6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3" name="Freeform 38"/>
              <p:cNvSpPr>
                <a:spLocks noChangeAspect="1"/>
              </p:cNvSpPr>
              <p:nvPr/>
            </p:nvSpPr>
            <p:spPr bwMode="auto">
              <a:xfrm>
                <a:off x="3582" y="1721"/>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4" name="Freeform 39"/>
              <p:cNvSpPr>
                <a:spLocks noChangeAspect="1"/>
              </p:cNvSpPr>
              <p:nvPr/>
            </p:nvSpPr>
            <p:spPr bwMode="auto">
              <a:xfrm>
                <a:off x="3910" y="346"/>
                <a:ext cx="736" cy="760"/>
              </a:xfrm>
              <a:custGeom>
                <a:avLst/>
                <a:gdLst>
                  <a:gd name="T0" fmla="*/ 0 w 1224"/>
                  <a:gd name="T1" fmla="*/ 0 h 1264"/>
                  <a:gd name="T2" fmla="*/ 0 w 1224"/>
                  <a:gd name="T3" fmla="*/ 46 h 1264"/>
                  <a:gd name="T4" fmla="*/ 58 w 1224"/>
                  <a:gd name="T5" fmla="*/ 60 h 1264"/>
                  <a:gd name="T6" fmla="*/ 58 w 1224"/>
                  <a:gd name="T7" fmla="*/ 10 h 1264"/>
                  <a:gd name="T8" fmla="*/ 0 w 1224"/>
                  <a:gd name="T9" fmla="*/ 0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4" h="1264">
                    <a:moveTo>
                      <a:pt x="0" y="0"/>
                    </a:moveTo>
                    <a:lnTo>
                      <a:pt x="0" y="968"/>
                    </a:lnTo>
                    <a:lnTo>
                      <a:pt x="1224" y="1264"/>
                    </a:lnTo>
                    <a:lnTo>
                      <a:pt x="1216" y="200"/>
                    </a:lnTo>
                    <a:lnTo>
                      <a:pt x="0" y="0"/>
                    </a:lnTo>
                    <a:close/>
                  </a:path>
                </a:pathLst>
              </a:custGeom>
              <a:gradFill rotWithShape="0">
                <a:gsLst>
                  <a:gs pos="0">
                    <a:srgbClr val="E06464"/>
                  </a:gs>
                  <a:gs pos="100000">
                    <a:srgbClr val="CC0000"/>
                  </a:gs>
                </a:gsLst>
                <a:lin ang="54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5" name="Freeform 40"/>
              <p:cNvSpPr>
                <a:spLocks noChangeAspect="1"/>
              </p:cNvSpPr>
              <p:nvPr/>
            </p:nvSpPr>
            <p:spPr bwMode="auto">
              <a:xfrm>
                <a:off x="2693" y="663"/>
                <a:ext cx="746" cy="1054"/>
              </a:xfrm>
              <a:custGeom>
                <a:avLst/>
                <a:gdLst>
                  <a:gd name="T0" fmla="*/ 0 w 1240"/>
                  <a:gd name="T1" fmla="*/ 61 h 1752"/>
                  <a:gd name="T2" fmla="*/ 1 w 1240"/>
                  <a:gd name="T3" fmla="*/ 0 h 1752"/>
                  <a:gd name="T4" fmla="*/ 58 w 1240"/>
                  <a:gd name="T5" fmla="*/ 17 h 1752"/>
                  <a:gd name="T6" fmla="*/ 58 w 1240"/>
                  <a:gd name="T7" fmla="*/ 83 h 1752"/>
                  <a:gd name="T8" fmla="*/ 0 w 1240"/>
                  <a:gd name="T9" fmla="*/ 61 h 1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1752">
                    <a:moveTo>
                      <a:pt x="0" y="1296"/>
                    </a:moveTo>
                    <a:lnTo>
                      <a:pt x="8" y="0"/>
                    </a:lnTo>
                    <a:lnTo>
                      <a:pt x="1240" y="360"/>
                    </a:lnTo>
                    <a:lnTo>
                      <a:pt x="1232" y="1752"/>
                    </a:lnTo>
                    <a:lnTo>
                      <a:pt x="0" y="1296"/>
                    </a:lnTo>
                    <a:close/>
                  </a:path>
                </a:pathLst>
              </a:custGeom>
              <a:gradFill rotWithShape="0">
                <a:gsLst>
                  <a:gs pos="0">
                    <a:srgbClr val="E06464"/>
                  </a:gs>
                  <a:gs pos="100000">
                    <a:srgbClr val="CC0000"/>
                  </a:gs>
                </a:gsLst>
                <a:lin ang="5400000" scaled="1"/>
              </a:gra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grpSp>
      </p:grpSp>
      <p:grpSp>
        <p:nvGrpSpPr>
          <p:cNvPr id="36" name="Group 41"/>
          <p:cNvGrpSpPr>
            <a:grpSpLocks noChangeAspect="1"/>
          </p:cNvGrpSpPr>
          <p:nvPr/>
        </p:nvGrpSpPr>
        <p:grpSpPr bwMode="auto">
          <a:xfrm>
            <a:off x="4300354" y="5419450"/>
            <a:ext cx="788310" cy="447025"/>
            <a:chOff x="3544" y="2649"/>
            <a:chExt cx="1992" cy="1095"/>
          </a:xfrm>
        </p:grpSpPr>
        <p:sp>
          <p:nvSpPr>
            <p:cNvPr id="37" name="Freeform 42"/>
            <p:cNvSpPr>
              <a:spLocks noChangeAspect="1"/>
            </p:cNvSpPr>
            <p:nvPr/>
          </p:nvSpPr>
          <p:spPr bwMode="auto">
            <a:xfrm>
              <a:off x="3544" y="2992"/>
              <a:ext cx="1992" cy="752"/>
            </a:xfrm>
            <a:custGeom>
              <a:avLst/>
              <a:gdLst>
                <a:gd name="T0" fmla="*/ 1992 w 1992"/>
                <a:gd name="T1" fmla="*/ 0 h 752"/>
                <a:gd name="T2" fmla="*/ 768 w 1992"/>
                <a:gd name="T3" fmla="*/ 752 h 752"/>
                <a:gd name="T4" fmla="*/ 0 w 1992"/>
                <a:gd name="T5" fmla="*/ 456 h 752"/>
                <a:gd name="T6" fmla="*/ 32 w 1992"/>
                <a:gd name="T7" fmla="*/ 320 h 7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2" h="752">
                  <a:moveTo>
                    <a:pt x="1992" y="0"/>
                  </a:moveTo>
                  <a:lnTo>
                    <a:pt x="768" y="752"/>
                  </a:lnTo>
                  <a:lnTo>
                    <a:pt x="0" y="456"/>
                  </a:lnTo>
                  <a:lnTo>
                    <a:pt x="32" y="320"/>
                  </a:lnTo>
                </a:path>
              </a:pathLst>
            </a:custGeom>
            <a:solidFill>
              <a:srgbClr val="C0C0C0"/>
            </a:solidFill>
            <a:ln>
              <a:noFill/>
            </a:ln>
            <a:effectLst/>
            <a:extLst>
              <a:ext uri="{91240B29-F687-4F45-9708-019B960494DF}">
                <a14:hiddenLine xmlns:a14="http://schemas.microsoft.com/office/drawing/2010/main" w="19050" cap="flat" cmpd="sng">
                  <a:solidFill>
                    <a:srgbClr val="121415"/>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sp>
          <p:nvSpPr>
            <p:cNvPr id="38" name="Freeform 43"/>
            <p:cNvSpPr>
              <a:spLocks noChangeAspect="1"/>
            </p:cNvSpPr>
            <p:nvPr/>
          </p:nvSpPr>
          <p:spPr bwMode="auto">
            <a:xfrm>
              <a:off x="4789" y="2655"/>
              <a:ext cx="740" cy="202"/>
            </a:xfrm>
            <a:custGeom>
              <a:avLst/>
              <a:gdLst>
                <a:gd name="T0" fmla="*/ 2 w 2461"/>
                <a:gd name="T1" fmla="*/ 1 h 671"/>
                <a:gd name="T2" fmla="*/ 2 w 2461"/>
                <a:gd name="T3" fmla="*/ 1 h 671"/>
                <a:gd name="T4" fmla="*/ 0 w 2461"/>
                <a:gd name="T5" fmla="*/ 0 h 671"/>
                <a:gd name="T6" fmla="*/ 0 w 2461"/>
                <a:gd name="T7" fmla="*/ 0 h 671"/>
                <a:gd name="T8" fmla="*/ 2 w 2461"/>
                <a:gd name="T9" fmla="*/ 1 h 6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1" h="671">
                  <a:moveTo>
                    <a:pt x="2450" y="671"/>
                  </a:moveTo>
                  <a:lnTo>
                    <a:pt x="2461" y="629"/>
                  </a:lnTo>
                  <a:lnTo>
                    <a:pt x="10" y="0"/>
                  </a:lnTo>
                  <a:lnTo>
                    <a:pt x="0" y="41"/>
                  </a:lnTo>
                  <a:lnTo>
                    <a:pt x="2450" y="6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39" name="Freeform 44"/>
            <p:cNvSpPr>
              <a:spLocks noChangeAspect="1"/>
            </p:cNvSpPr>
            <p:nvPr/>
          </p:nvSpPr>
          <p:spPr bwMode="auto">
            <a:xfrm>
              <a:off x="3571" y="2659"/>
              <a:ext cx="1222" cy="527"/>
            </a:xfrm>
            <a:custGeom>
              <a:avLst/>
              <a:gdLst>
                <a:gd name="T0" fmla="*/ 0 w 4066"/>
                <a:gd name="T1" fmla="*/ 1 h 1755"/>
                <a:gd name="T2" fmla="*/ 0 w 4066"/>
                <a:gd name="T3" fmla="*/ 1 h 1755"/>
                <a:gd name="T4" fmla="*/ 3 w 4066"/>
                <a:gd name="T5" fmla="*/ 0 h 1755"/>
                <a:gd name="T6" fmla="*/ 3 w 4066"/>
                <a:gd name="T7" fmla="*/ 0 h 1755"/>
                <a:gd name="T8" fmla="*/ 0 w 4066"/>
                <a:gd name="T9" fmla="*/ 1 h 1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6" h="1755">
                  <a:moveTo>
                    <a:pt x="0" y="1715"/>
                  </a:moveTo>
                  <a:lnTo>
                    <a:pt x="17" y="1755"/>
                  </a:lnTo>
                  <a:lnTo>
                    <a:pt x="4066" y="40"/>
                  </a:lnTo>
                  <a:lnTo>
                    <a:pt x="4050" y="0"/>
                  </a:lnTo>
                  <a:lnTo>
                    <a:pt x="0" y="1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0" name="Freeform 45"/>
            <p:cNvSpPr>
              <a:spLocks noChangeAspect="1"/>
            </p:cNvSpPr>
            <p:nvPr/>
          </p:nvSpPr>
          <p:spPr bwMode="auto">
            <a:xfrm>
              <a:off x="3573" y="3173"/>
              <a:ext cx="741" cy="293"/>
            </a:xfrm>
            <a:custGeom>
              <a:avLst/>
              <a:gdLst>
                <a:gd name="T0" fmla="*/ 2 w 2467"/>
                <a:gd name="T1" fmla="*/ 1 h 974"/>
                <a:gd name="T2" fmla="*/ 2 w 2467"/>
                <a:gd name="T3" fmla="*/ 1 h 974"/>
                <a:gd name="T4" fmla="*/ 0 w 2467"/>
                <a:gd name="T5" fmla="*/ 0 h 974"/>
                <a:gd name="T6" fmla="*/ 0 w 2467"/>
                <a:gd name="T7" fmla="*/ 0 h 974"/>
                <a:gd name="T8" fmla="*/ 2 w 2467"/>
                <a:gd name="T9" fmla="*/ 1 h 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7" h="974">
                  <a:moveTo>
                    <a:pt x="2451" y="974"/>
                  </a:moveTo>
                  <a:lnTo>
                    <a:pt x="2467" y="934"/>
                  </a:lnTo>
                  <a:lnTo>
                    <a:pt x="16" y="0"/>
                  </a:lnTo>
                  <a:lnTo>
                    <a:pt x="0" y="40"/>
                  </a:lnTo>
                  <a:lnTo>
                    <a:pt x="2451" y="9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1" name="Freeform 46"/>
            <p:cNvSpPr>
              <a:spLocks noChangeAspect="1"/>
            </p:cNvSpPr>
            <p:nvPr/>
          </p:nvSpPr>
          <p:spPr bwMode="auto">
            <a:xfrm>
              <a:off x="3569" y="3185"/>
              <a:ext cx="751" cy="416"/>
            </a:xfrm>
            <a:custGeom>
              <a:avLst/>
              <a:gdLst>
                <a:gd name="T0" fmla="*/ 0 w 2498"/>
                <a:gd name="T1" fmla="*/ 0 h 1384"/>
                <a:gd name="T2" fmla="*/ 0 w 2498"/>
                <a:gd name="T3" fmla="*/ 0 h 1384"/>
                <a:gd name="T4" fmla="*/ 0 w 2498"/>
                <a:gd name="T5" fmla="*/ 0 h 1384"/>
                <a:gd name="T6" fmla="*/ 0 w 2498"/>
                <a:gd name="T7" fmla="*/ 0 h 1384"/>
                <a:gd name="T8" fmla="*/ 0 w 2498"/>
                <a:gd name="T9" fmla="*/ 0 h 1384"/>
                <a:gd name="T10" fmla="*/ 0 w 2498"/>
                <a:gd name="T11" fmla="*/ 0 h 1384"/>
                <a:gd name="T12" fmla="*/ 0 w 2498"/>
                <a:gd name="T13" fmla="*/ 0 h 1384"/>
                <a:gd name="T14" fmla="*/ 0 w 2498"/>
                <a:gd name="T15" fmla="*/ 0 h 1384"/>
                <a:gd name="T16" fmla="*/ 2 w 2498"/>
                <a:gd name="T17" fmla="*/ 1 h 1384"/>
                <a:gd name="T18" fmla="*/ 2 w 2498"/>
                <a:gd name="T19" fmla="*/ 1 h 1384"/>
                <a:gd name="T20" fmla="*/ 2 w 2498"/>
                <a:gd name="T21" fmla="*/ 1 h 1384"/>
                <a:gd name="T22" fmla="*/ 2 w 2498"/>
                <a:gd name="T23" fmla="*/ 1 h 1384"/>
                <a:gd name="T24" fmla="*/ 2 w 2498"/>
                <a:gd name="T25" fmla="*/ 1 h 1384"/>
                <a:gd name="T26" fmla="*/ 2 w 2498"/>
                <a:gd name="T27" fmla="*/ 1 h 1384"/>
                <a:gd name="T28" fmla="*/ 2 w 2498"/>
                <a:gd name="T29" fmla="*/ 1 h 1384"/>
                <a:gd name="T30" fmla="*/ 2 w 2498"/>
                <a:gd name="T31" fmla="*/ 1 h 1384"/>
                <a:gd name="T32" fmla="*/ 2 w 2498"/>
                <a:gd name="T33" fmla="*/ 1 h 1384"/>
                <a:gd name="T34" fmla="*/ 2 w 2498"/>
                <a:gd name="T35" fmla="*/ 1 h 1384"/>
                <a:gd name="T36" fmla="*/ 2 w 2498"/>
                <a:gd name="T37" fmla="*/ 1 h 1384"/>
                <a:gd name="T38" fmla="*/ 2 w 2498"/>
                <a:gd name="T39" fmla="*/ 1 h 1384"/>
                <a:gd name="T40" fmla="*/ 2 w 2498"/>
                <a:gd name="T41" fmla="*/ 1 h 1384"/>
                <a:gd name="T42" fmla="*/ 2 w 2498"/>
                <a:gd name="T43" fmla="*/ 1 h 1384"/>
                <a:gd name="T44" fmla="*/ 2 w 2498"/>
                <a:gd name="T45" fmla="*/ 1 h 1384"/>
                <a:gd name="T46" fmla="*/ 2 w 2498"/>
                <a:gd name="T47" fmla="*/ 1 h 1384"/>
                <a:gd name="T48" fmla="*/ 0 w 2498"/>
                <a:gd name="T49" fmla="*/ 0 h 1384"/>
                <a:gd name="T50" fmla="*/ 0 w 2498"/>
                <a:gd name="T51" fmla="*/ 0 h 1384"/>
                <a:gd name="T52" fmla="*/ 0 w 2498"/>
                <a:gd name="T53" fmla="*/ 0 h 1384"/>
                <a:gd name="T54" fmla="*/ 0 w 2498"/>
                <a:gd name="T55" fmla="*/ 0 h 1384"/>
                <a:gd name="T56" fmla="*/ 0 w 2498"/>
                <a:gd name="T57" fmla="*/ 0 h 1384"/>
                <a:gd name="T58" fmla="*/ 0 w 2498"/>
                <a:gd name="T59" fmla="*/ 0 h 1384"/>
                <a:gd name="T60" fmla="*/ 0 w 2498"/>
                <a:gd name="T61" fmla="*/ 0 h 1384"/>
                <a:gd name="T62" fmla="*/ 0 w 2498"/>
                <a:gd name="T63" fmla="*/ 0 h 1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8" h="1384">
                  <a:moveTo>
                    <a:pt x="44" y="0"/>
                  </a:moveTo>
                  <a:lnTo>
                    <a:pt x="0" y="0"/>
                  </a:lnTo>
                  <a:lnTo>
                    <a:pt x="0" y="411"/>
                  </a:lnTo>
                  <a:lnTo>
                    <a:pt x="2" y="420"/>
                  </a:lnTo>
                  <a:lnTo>
                    <a:pt x="8" y="425"/>
                  </a:lnTo>
                  <a:lnTo>
                    <a:pt x="13" y="431"/>
                  </a:lnTo>
                  <a:lnTo>
                    <a:pt x="15" y="431"/>
                  </a:lnTo>
                  <a:lnTo>
                    <a:pt x="2469" y="1382"/>
                  </a:lnTo>
                  <a:lnTo>
                    <a:pt x="2476" y="1384"/>
                  </a:lnTo>
                  <a:lnTo>
                    <a:pt x="2485" y="1382"/>
                  </a:lnTo>
                  <a:lnTo>
                    <a:pt x="2491" y="1377"/>
                  </a:lnTo>
                  <a:lnTo>
                    <a:pt x="2496" y="1371"/>
                  </a:lnTo>
                  <a:lnTo>
                    <a:pt x="2498" y="1362"/>
                  </a:lnTo>
                  <a:lnTo>
                    <a:pt x="2498" y="914"/>
                  </a:lnTo>
                  <a:lnTo>
                    <a:pt x="2455" y="914"/>
                  </a:lnTo>
                  <a:lnTo>
                    <a:pt x="2455" y="1362"/>
                  </a:lnTo>
                  <a:lnTo>
                    <a:pt x="2476" y="1341"/>
                  </a:lnTo>
                  <a:lnTo>
                    <a:pt x="2467" y="1342"/>
                  </a:lnTo>
                  <a:lnTo>
                    <a:pt x="2462" y="1348"/>
                  </a:lnTo>
                  <a:lnTo>
                    <a:pt x="2456" y="1353"/>
                  </a:lnTo>
                  <a:lnTo>
                    <a:pt x="2455" y="1362"/>
                  </a:lnTo>
                  <a:lnTo>
                    <a:pt x="2476" y="1362"/>
                  </a:lnTo>
                  <a:lnTo>
                    <a:pt x="2485" y="1342"/>
                  </a:lnTo>
                  <a:lnTo>
                    <a:pt x="31" y="391"/>
                  </a:lnTo>
                  <a:lnTo>
                    <a:pt x="44" y="411"/>
                  </a:lnTo>
                  <a:lnTo>
                    <a:pt x="42" y="402"/>
                  </a:lnTo>
                  <a:lnTo>
                    <a:pt x="37" y="396"/>
                  </a:lnTo>
                  <a:lnTo>
                    <a:pt x="31" y="391"/>
                  </a:lnTo>
                  <a:lnTo>
                    <a:pt x="22" y="411"/>
                  </a:lnTo>
                  <a:lnTo>
                    <a:pt x="44" y="41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2" name="Rectangle 47"/>
            <p:cNvSpPr>
              <a:spLocks noChangeAspect="1" noChangeArrowheads="1"/>
            </p:cNvSpPr>
            <p:nvPr/>
          </p:nvSpPr>
          <p:spPr bwMode="auto">
            <a:xfrm>
              <a:off x="4783" y="2649"/>
              <a:ext cx="4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p>
          </p:txBody>
        </p:sp>
        <p:sp>
          <p:nvSpPr>
            <p:cNvPr id="43" name="Freeform 48"/>
            <p:cNvSpPr>
              <a:spLocks noChangeAspect="1"/>
            </p:cNvSpPr>
            <p:nvPr/>
          </p:nvSpPr>
          <p:spPr bwMode="auto">
            <a:xfrm>
              <a:off x="3578" y="2855"/>
              <a:ext cx="1952" cy="741"/>
            </a:xfrm>
            <a:custGeom>
              <a:avLst/>
              <a:gdLst>
                <a:gd name="T0" fmla="*/ 0 w 3248"/>
                <a:gd name="T1" fmla="*/ 26 h 1232"/>
                <a:gd name="T2" fmla="*/ 58 w 3248"/>
                <a:gd name="T3" fmla="*/ 48 h 1232"/>
                <a:gd name="T4" fmla="*/ 152 w 3248"/>
                <a:gd name="T5" fmla="*/ 0 h 1232"/>
                <a:gd name="T6" fmla="*/ 153 w 3248"/>
                <a:gd name="T7" fmla="*/ 10 h 1232"/>
                <a:gd name="T8" fmla="*/ 58 w 3248"/>
                <a:gd name="T9" fmla="*/ 58 h 1232"/>
                <a:gd name="T10" fmla="*/ 0 w 3248"/>
                <a:gd name="T11" fmla="*/ 35 h 1232"/>
                <a:gd name="T12" fmla="*/ 0 w 3248"/>
                <a:gd name="T13" fmla="*/ 26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8" h="1232">
                  <a:moveTo>
                    <a:pt x="0" y="552"/>
                  </a:moveTo>
                  <a:lnTo>
                    <a:pt x="1240" y="1016"/>
                  </a:lnTo>
                  <a:lnTo>
                    <a:pt x="3232" y="0"/>
                  </a:lnTo>
                  <a:lnTo>
                    <a:pt x="3248" y="216"/>
                  </a:lnTo>
                  <a:lnTo>
                    <a:pt x="1216" y="1232"/>
                  </a:lnTo>
                  <a:lnTo>
                    <a:pt x="0" y="744"/>
                  </a:lnTo>
                  <a:lnTo>
                    <a:pt x="0" y="552"/>
                  </a:lnTo>
                  <a:close/>
                </a:path>
              </a:pathLst>
            </a:custGeom>
            <a:gradFill rotWithShape="0">
              <a:gsLst>
                <a:gs pos="0">
                  <a:srgbClr val="F3C1C1"/>
                </a:gs>
                <a:gs pos="100000">
                  <a:srgbClr val="CC00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4" name="Freeform 49"/>
            <p:cNvSpPr>
              <a:spLocks noChangeAspect="1"/>
            </p:cNvSpPr>
            <p:nvPr/>
          </p:nvSpPr>
          <p:spPr bwMode="auto">
            <a:xfrm>
              <a:off x="3578" y="2667"/>
              <a:ext cx="1948" cy="794"/>
            </a:xfrm>
            <a:custGeom>
              <a:avLst/>
              <a:gdLst>
                <a:gd name="T0" fmla="*/ 0 w 3240"/>
                <a:gd name="T1" fmla="*/ 41 h 1320"/>
                <a:gd name="T2" fmla="*/ 58 w 3240"/>
                <a:gd name="T3" fmla="*/ 63 h 1320"/>
                <a:gd name="T4" fmla="*/ 153 w 3240"/>
                <a:gd name="T5" fmla="*/ 14 h 1320"/>
                <a:gd name="T6" fmla="*/ 96 w 3240"/>
                <a:gd name="T7" fmla="*/ 0 h 1320"/>
                <a:gd name="T8" fmla="*/ 0 w 3240"/>
                <a:gd name="T9" fmla="*/ 41 h 1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1320">
                  <a:moveTo>
                    <a:pt x="0" y="864"/>
                  </a:moveTo>
                  <a:lnTo>
                    <a:pt x="1232" y="1320"/>
                  </a:lnTo>
                  <a:lnTo>
                    <a:pt x="3240" y="304"/>
                  </a:lnTo>
                  <a:lnTo>
                    <a:pt x="2032" y="0"/>
                  </a:lnTo>
                  <a:lnTo>
                    <a:pt x="0" y="864"/>
                  </a:lnTo>
                  <a:close/>
                </a:path>
              </a:pathLst>
            </a:custGeom>
            <a:gradFill rotWithShape="0">
              <a:gsLst>
                <a:gs pos="0">
                  <a:srgbClr val="996633"/>
                </a:gs>
                <a:gs pos="100000">
                  <a:srgbClr val="C1A283"/>
                </a:gs>
              </a:gsLst>
              <a:lin ang="189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5" name="Freeform 50"/>
            <p:cNvSpPr>
              <a:spLocks noChangeAspect="1"/>
            </p:cNvSpPr>
            <p:nvPr/>
          </p:nvSpPr>
          <p:spPr bwMode="auto">
            <a:xfrm>
              <a:off x="4307" y="2858"/>
              <a:ext cx="1227" cy="743"/>
            </a:xfrm>
            <a:custGeom>
              <a:avLst/>
              <a:gdLst>
                <a:gd name="T0" fmla="*/ 0 w 4083"/>
                <a:gd name="T1" fmla="*/ 2 h 2471"/>
                <a:gd name="T2" fmla="*/ 0 w 4083"/>
                <a:gd name="T3" fmla="*/ 2 h 2471"/>
                <a:gd name="T4" fmla="*/ 0 w 4083"/>
                <a:gd name="T5" fmla="*/ 2 h 2471"/>
                <a:gd name="T6" fmla="*/ 0 w 4083"/>
                <a:gd name="T7" fmla="*/ 2 h 2471"/>
                <a:gd name="T8" fmla="*/ 0 w 4083"/>
                <a:gd name="T9" fmla="*/ 2 h 2471"/>
                <a:gd name="T10" fmla="*/ 0 w 4083"/>
                <a:gd name="T11" fmla="*/ 2 h 2471"/>
                <a:gd name="T12" fmla="*/ 0 w 4083"/>
                <a:gd name="T13" fmla="*/ 2 h 2471"/>
                <a:gd name="T14" fmla="*/ 0 w 4083"/>
                <a:gd name="T15" fmla="*/ 2 h 2471"/>
                <a:gd name="T16" fmla="*/ 0 w 4083"/>
                <a:gd name="T17" fmla="*/ 2 h 2471"/>
                <a:gd name="T18" fmla="*/ 0 w 4083"/>
                <a:gd name="T19" fmla="*/ 2 h 2471"/>
                <a:gd name="T20" fmla="*/ 3 w 4083"/>
                <a:gd name="T21" fmla="*/ 0 h 2471"/>
                <a:gd name="T22" fmla="*/ 3 w 4083"/>
                <a:gd name="T23" fmla="*/ 0 h 2471"/>
                <a:gd name="T24" fmla="*/ 3 w 4083"/>
                <a:gd name="T25" fmla="*/ 0 h 2471"/>
                <a:gd name="T26" fmla="*/ 3 w 4083"/>
                <a:gd name="T27" fmla="*/ 0 h 2471"/>
                <a:gd name="T28" fmla="*/ 3 w 4083"/>
                <a:gd name="T29" fmla="*/ 0 h 2471"/>
                <a:gd name="T30" fmla="*/ 3 w 4083"/>
                <a:gd name="T31" fmla="*/ 0 h 2471"/>
                <a:gd name="T32" fmla="*/ 3 w 4083"/>
                <a:gd name="T33" fmla="*/ 0 h 2471"/>
                <a:gd name="T34" fmla="*/ 3 w 4083"/>
                <a:gd name="T35" fmla="*/ 0 h 2471"/>
                <a:gd name="T36" fmla="*/ 3 w 4083"/>
                <a:gd name="T37" fmla="*/ 0 h 2471"/>
                <a:gd name="T38" fmla="*/ 3 w 4083"/>
                <a:gd name="T39" fmla="*/ 0 h 2471"/>
                <a:gd name="T40" fmla="*/ 3 w 4083"/>
                <a:gd name="T41" fmla="*/ 0 h 2471"/>
                <a:gd name="T42" fmla="*/ 3 w 4083"/>
                <a:gd name="T43" fmla="*/ 0 h 2471"/>
                <a:gd name="T44" fmla="*/ 0 w 4083"/>
                <a:gd name="T45" fmla="*/ 2 h 2471"/>
                <a:gd name="T46" fmla="*/ 0 w 4083"/>
                <a:gd name="T47" fmla="*/ 2 h 2471"/>
                <a:gd name="T48" fmla="*/ 0 w 4083"/>
                <a:gd name="T49" fmla="*/ 2 h 2471"/>
                <a:gd name="T50" fmla="*/ 0 w 4083"/>
                <a:gd name="T51" fmla="*/ 2 h 2471"/>
                <a:gd name="T52" fmla="*/ 0 w 4083"/>
                <a:gd name="T53" fmla="*/ 2 h 2471"/>
                <a:gd name="T54" fmla="*/ 0 w 4083"/>
                <a:gd name="T55" fmla="*/ 2 h 2471"/>
                <a:gd name="T56" fmla="*/ 0 w 4083"/>
                <a:gd name="T57" fmla="*/ 2 h 2471"/>
                <a:gd name="T58" fmla="*/ 0 w 4083"/>
                <a:gd name="T59" fmla="*/ 2 h 2471"/>
                <a:gd name="T60" fmla="*/ 0 w 4083"/>
                <a:gd name="T61" fmla="*/ 2 h 2471"/>
                <a:gd name="T62" fmla="*/ 0 w 4083"/>
                <a:gd name="T63" fmla="*/ 2 h 2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3" h="2471">
                  <a:moveTo>
                    <a:pt x="43" y="2010"/>
                  </a:moveTo>
                  <a:lnTo>
                    <a:pt x="0" y="2010"/>
                  </a:lnTo>
                  <a:lnTo>
                    <a:pt x="0" y="2449"/>
                  </a:lnTo>
                  <a:lnTo>
                    <a:pt x="1" y="2458"/>
                  </a:lnTo>
                  <a:lnTo>
                    <a:pt x="7" y="2464"/>
                  </a:lnTo>
                  <a:lnTo>
                    <a:pt x="12" y="2469"/>
                  </a:lnTo>
                  <a:lnTo>
                    <a:pt x="21" y="2471"/>
                  </a:lnTo>
                  <a:lnTo>
                    <a:pt x="30" y="2469"/>
                  </a:lnTo>
                  <a:lnTo>
                    <a:pt x="32" y="2469"/>
                  </a:lnTo>
                  <a:lnTo>
                    <a:pt x="4063" y="404"/>
                  </a:lnTo>
                  <a:lnTo>
                    <a:pt x="4067" y="398"/>
                  </a:lnTo>
                  <a:lnTo>
                    <a:pt x="4073" y="393"/>
                  </a:lnTo>
                  <a:lnTo>
                    <a:pt x="4074" y="386"/>
                  </a:lnTo>
                  <a:lnTo>
                    <a:pt x="4083" y="2"/>
                  </a:lnTo>
                  <a:lnTo>
                    <a:pt x="4040" y="0"/>
                  </a:lnTo>
                  <a:lnTo>
                    <a:pt x="4031" y="384"/>
                  </a:lnTo>
                  <a:lnTo>
                    <a:pt x="4038" y="369"/>
                  </a:lnTo>
                  <a:lnTo>
                    <a:pt x="4033" y="375"/>
                  </a:lnTo>
                  <a:lnTo>
                    <a:pt x="4031" y="384"/>
                  </a:lnTo>
                  <a:lnTo>
                    <a:pt x="4053" y="384"/>
                  </a:lnTo>
                  <a:lnTo>
                    <a:pt x="4044" y="366"/>
                  </a:lnTo>
                  <a:lnTo>
                    <a:pt x="12" y="2431"/>
                  </a:lnTo>
                  <a:lnTo>
                    <a:pt x="43" y="2449"/>
                  </a:lnTo>
                  <a:lnTo>
                    <a:pt x="41" y="2440"/>
                  </a:lnTo>
                  <a:lnTo>
                    <a:pt x="36" y="2435"/>
                  </a:lnTo>
                  <a:lnTo>
                    <a:pt x="30" y="2429"/>
                  </a:lnTo>
                  <a:lnTo>
                    <a:pt x="21" y="2428"/>
                  </a:lnTo>
                  <a:lnTo>
                    <a:pt x="12" y="2429"/>
                  </a:lnTo>
                  <a:lnTo>
                    <a:pt x="21" y="2449"/>
                  </a:lnTo>
                  <a:lnTo>
                    <a:pt x="43" y="2449"/>
                  </a:lnTo>
                  <a:lnTo>
                    <a:pt x="43"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6" name="Freeform 51"/>
            <p:cNvSpPr>
              <a:spLocks noChangeAspect="1"/>
            </p:cNvSpPr>
            <p:nvPr/>
          </p:nvSpPr>
          <p:spPr bwMode="auto">
            <a:xfrm>
              <a:off x="4308" y="2842"/>
              <a:ext cx="1222" cy="631"/>
            </a:xfrm>
            <a:custGeom>
              <a:avLst/>
              <a:gdLst>
                <a:gd name="T0" fmla="*/ 0 w 4070"/>
                <a:gd name="T1" fmla="*/ 2 h 2100"/>
                <a:gd name="T2" fmla="*/ 0 w 4070"/>
                <a:gd name="T3" fmla="*/ 2 h 2100"/>
                <a:gd name="T4" fmla="*/ 3 w 4070"/>
                <a:gd name="T5" fmla="*/ 0 h 2100"/>
                <a:gd name="T6" fmla="*/ 3 w 4070"/>
                <a:gd name="T7" fmla="*/ 0 h 2100"/>
                <a:gd name="T8" fmla="*/ 0 w 4070"/>
                <a:gd name="T9" fmla="*/ 2 h 2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2100">
                  <a:moveTo>
                    <a:pt x="0" y="2062"/>
                  </a:moveTo>
                  <a:lnTo>
                    <a:pt x="20" y="2100"/>
                  </a:lnTo>
                  <a:lnTo>
                    <a:pt x="4070" y="38"/>
                  </a:lnTo>
                  <a:lnTo>
                    <a:pt x="4050" y="0"/>
                  </a:lnTo>
                  <a:lnTo>
                    <a:pt x="0" y="20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7" name="Freeform 52"/>
            <p:cNvSpPr>
              <a:spLocks noChangeAspect="1"/>
            </p:cNvSpPr>
            <p:nvPr/>
          </p:nvSpPr>
          <p:spPr bwMode="auto">
            <a:xfrm>
              <a:off x="4778" y="3249"/>
              <a:ext cx="93" cy="79"/>
            </a:xfrm>
            <a:custGeom>
              <a:avLst/>
              <a:gdLst>
                <a:gd name="T0" fmla="*/ 0 w 308"/>
                <a:gd name="T1" fmla="*/ 0 h 264"/>
                <a:gd name="T2" fmla="*/ 0 w 308"/>
                <a:gd name="T3" fmla="*/ 0 h 264"/>
                <a:gd name="T4" fmla="*/ 0 w 308"/>
                <a:gd name="T5" fmla="*/ 0 h 264"/>
                <a:gd name="T6" fmla="*/ 0 w 308"/>
                <a:gd name="T7" fmla="*/ 0 h 264"/>
                <a:gd name="T8" fmla="*/ 0 w 308"/>
                <a:gd name="T9" fmla="*/ 0 h 264"/>
                <a:gd name="T10" fmla="*/ 0 w 308"/>
                <a:gd name="T11" fmla="*/ 0 h 264"/>
                <a:gd name="T12" fmla="*/ 0 w 308"/>
                <a:gd name="T13" fmla="*/ 0 h 264"/>
                <a:gd name="T14" fmla="*/ 0 w 308"/>
                <a:gd name="T15" fmla="*/ 0 h 264"/>
                <a:gd name="T16" fmla="*/ 0 w 308"/>
                <a:gd name="T17" fmla="*/ 0 h 264"/>
                <a:gd name="T18" fmla="*/ 0 w 308"/>
                <a:gd name="T19" fmla="*/ 0 h 264"/>
                <a:gd name="T20" fmla="*/ 0 w 308"/>
                <a:gd name="T21" fmla="*/ 0 h 264"/>
                <a:gd name="T22" fmla="*/ 0 w 308"/>
                <a:gd name="T23" fmla="*/ 0 h 264"/>
                <a:gd name="T24" fmla="*/ 0 w 308"/>
                <a:gd name="T25" fmla="*/ 0 h 264"/>
                <a:gd name="T26" fmla="*/ 0 w 308"/>
                <a:gd name="T27" fmla="*/ 0 h 264"/>
                <a:gd name="T28" fmla="*/ 0 w 308"/>
                <a:gd name="T29" fmla="*/ 0 h 264"/>
                <a:gd name="T30" fmla="*/ 0 w 308"/>
                <a:gd name="T31" fmla="*/ 0 h 264"/>
                <a:gd name="T32" fmla="*/ 0 w 308"/>
                <a:gd name="T33" fmla="*/ 0 h 264"/>
                <a:gd name="T34" fmla="*/ 0 w 308"/>
                <a:gd name="T35" fmla="*/ 0 h 264"/>
                <a:gd name="T36" fmla="*/ 0 w 308"/>
                <a:gd name="T37" fmla="*/ 0 h 264"/>
                <a:gd name="T38" fmla="*/ 0 w 308"/>
                <a:gd name="T39" fmla="*/ 0 h 264"/>
                <a:gd name="T40" fmla="*/ 0 w 308"/>
                <a:gd name="T41" fmla="*/ 0 h 264"/>
                <a:gd name="T42" fmla="*/ 0 w 308"/>
                <a:gd name="T43" fmla="*/ 0 h 264"/>
                <a:gd name="T44" fmla="*/ 0 w 308"/>
                <a:gd name="T45" fmla="*/ 0 h 264"/>
                <a:gd name="T46" fmla="*/ 0 w 308"/>
                <a:gd name="T47" fmla="*/ 0 h 264"/>
                <a:gd name="T48" fmla="*/ 0 w 308"/>
                <a:gd name="T49" fmla="*/ 0 h 264"/>
                <a:gd name="T50" fmla="*/ 0 w 308"/>
                <a:gd name="T51" fmla="*/ 0 h 264"/>
                <a:gd name="T52" fmla="*/ 0 w 308"/>
                <a:gd name="T53" fmla="*/ 0 h 264"/>
                <a:gd name="T54" fmla="*/ 0 w 308"/>
                <a:gd name="T55" fmla="*/ 0 h 264"/>
                <a:gd name="T56" fmla="*/ 0 w 308"/>
                <a:gd name="T57" fmla="*/ 0 h 264"/>
                <a:gd name="T58" fmla="*/ 0 w 308"/>
                <a:gd name="T59" fmla="*/ 0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8" h="264">
                  <a:moveTo>
                    <a:pt x="0" y="262"/>
                  </a:moveTo>
                  <a:lnTo>
                    <a:pt x="44" y="264"/>
                  </a:lnTo>
                  <a:lnTo>
                    <a:pt x="46" y="154"/>
                  </a:lnTo>
                  <a:lnTo>
                    <a:pt x="24" y="152"/>
                  </a:lnTo>
                  <a:lnTo>
                    <a:pt x="38" y="166"/>
                  </a:lnTo>
                  <a:lnTo>
                    <a:pt x="44" y="161"/>
                  </a:lnTo>
                  <a:lnTo>
                    <a:pt x="35" y="172"/>
                  </a:lnTo>
                  <a:lnTo>
                    <a:pt x="296" y="41"/>
                  </a:lnTo>
                  <a:lnTo>
                    <a:pt x="285" y="22"/>
                  </a:lnTo>
                  <a:lnTo>
                    <a:pt x="265" y="31"/>
                  </a:lnTo>
                  <a:lnTo>
                    <a:pt x="270" y="36"/>
                  </a:lnTo>
                  <a:lnTo>
                    <a:pt x="276" y="41"/>
                  </a:lnTo>
                  <a:lnTo>
                    <a:pt x="285" y="43"/>
                  </a:lnTo>
                  <a:lnTo>
                    <a:pt x="294" y="41"/>
                  </a:lnTo>
                  <a:lnTo>
                    <a:pt x="263" y="22"/>
                  </a:lnTo>
                  <a:lnTo>
                    <a:pt x="265" y="141"/>
                  </a:lnTo>
                  <a:lnTo>
                    <a:pt x="308" y="141"/>
                  </a:lnTo>
                  <a:lnTo>
                    <a:pt x="307" y="22"/>
                  </a:lnTo>
                  <a:lnTo>
                    <a:pt x="305" y="13"/>
                  </a:lnTo>
                  <a:lnTo>
                    <a:pt x="299" y="7"/>
                  </a:lnTo>
                  <a:lnTo>
                    <a:pt x="294" y="2"/>
                  </a:lnTo>
                  <a:lnTo>
                    <a:pt x="285" y="0"/>
                  </a:lnTo>
                  <a:lnTo>
                    <a:pt x="276" y="2"/>
                  </a:lnTo>
                  <a:lnTo>
                    <a:pt x="276" y="4"/>
                  </a:lnTo>
                  <a:lnTo>
                    <a:pt x="15" y="134"/>
                  </a:lnTo>
                  <a:lnTo>
                    <a:pt x="9" y="137"/>
                  </a:lnTo>
                  <a:lnTo>
                    <a:pt x="4" y="143"/>
                  </a:lnTo>
                  <a:lnTo>
                    <a:pt x="2" y="152"/>
                  </a:lnTo>
                  <a:lnTo>
                    <a:pt x="0"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8" name="Freeform 53"/>
            <p:cNvSpPr>
              <a:spLocks noChangeAspect="1"/>
            </p:cNvSpPr>
            <p:nvPr/>
          </p:nvSpPr>
          <p:spPr bwMode="auto">
            <a:xfrm>
              <a:off x="5075" y="3100"/>
              <a:ext cx="94" cy="82"/>
            </a:xfrm>
            <a:custGeom>
              <a:avLst/>
              <a:gdLst>
                <a:gd name="T0" fmla="*/ 0 w 312"/>
                <a:gd name="T1" fmla="*/ 0 h 273"/>
                <a:gd name="T2" fmla="*/ 0 w 312"/>
                <a:gd name="T3" fmla="*/ 0 h 273"/>
                <a:gd name="T4" fmla="*/ 0 w 312"/>
                <a:gd name="T5" fmla="*/ 0 h 273"/>
                <a:gd name="T6" fmla="*/ 0 w 312"/>
                <a:gd name="T7" fmla="*/ 0 h 273"/>
                <a:gd name="T8" fmla="*/ 0 w 312"/>
                <a:gd name="T9" fmla="*/ 0 h 273"/>
                <a:gd name="T10" fmla="*/ 0 w 312"/>
                <a:gd name="T11" fmla="*/ 0 h 273"/>
                <a:gd name="T12" fmla="*/ 0 w 312"/>
                <a:gd name="T13" fmla="*/ 0 h 273"/>
                <a:gd name="T14" fmla="*/ 0 w 312"/>
                <a:gd name="T15" fmla="*/ 0 h 273"/>
                <a:gd name="T16" fmla="*/ 0 w 312"/>
                <a:gd name="T17" fmla="*/ 0 h 273"/>
                <a:gd name="T18" fmla="*/ 0 w 312"/>
                <a:gd name="T19" fmla="*/ 0 h 273"/>
                <a:gd name="T20" fmla="*/ 0 w 312"/>
                <a:gd name="T21" fmla="*/ 0 h 273"/>
                <a:gd name="T22" fmla="*/ 0 w 312"/>
                <a:gd name="T23" fmla="*/ 0 h 273"/>
                <a:gd name="T24" fmla="*/ 0 w 312"/>
                <a:gd name="T25" fmla="*/ 0 h 273"/>
                <a:gd name="T26" fmla="*/ 0 w 312"/>
                <a:gd name="T27" fmla="*/ 0 h 273"/>
                <a:gd name="T28" fmla="*/ 0 w 312"/>
                <a:gd name="T29" fmla="*/ 0 h 273"/>
                <a:gd name="T30" fmla="*/ 0 w 312"/>
                <a:gd name="T31" fmla="*/ 0 h 273"/>
                <a:gd name="T32" fmla="*/ 0 w 312"/>
                <a:gd name="T33" fmla="*/ 0 h 273"/>
                <a:gd name="T34" fmla="*/ 0 w 312"/>
                <a:gd name="T35" fmla="*/ 0 h 273"/>
                <a:gd name="T36" fmla="*/ 0 w 312"/>
                <a:gd name="T37" fmla="*/ 0 h 273"/>
                <a:gd name="T38" fmla="*/ 0 w 312"/>
                <a:gd name="T39" fmla="*/ 0 h 273"/>
                <a:gd name="T40" fmla="*/ 0 w 312"/>
                <a:gd name="T41" fmla="*/ 0 h 273"/>
                <a:gd name="T42" fmla="*/ 0 w 312"/>
                <a:gd name="T43" fmla="*/ 0 h 273"/>
                <a:gd name="T44" fmla="*/ 0 w 312"/>
                <a:gd name="T45" fmla="*/ 0 h 273"/>
                <a:gd name="T46" fmla="*/ 0 w 312"/>
                <a:gd name="T47" fmla="*/ 0 h 273"/>
                <a:gd name="T48" fmla="*/ 0 w 312"/>
                <a:gd name="T49" fmla="*/ 0 h 273"/>
                <a:gd name="T50" fmla="*/ 0 w 312"/>
                <a:gd name="T51" fmla="*/ 0 h 273"/>
                <a:gd name="T52" fmla="*/ 0 w 312"/>
                <a:gd name="T53" fmla="*/ 0 h 273"/>
                <a:gd name="T54" fmla="*/ 0 w 312"/>
                <a:gd name="T55" fmla="*/ 0 h 273"/>
                <a:gd name="T56" fmla="*/ 0 w 312"/>
                <a:gd name="T57" fmla="*/ 0 h 273"/>
                <a:gd name="T58" fmla="*/ 0 w 312"/>
                <a:gd name="T59" fmla="*/ 0 h 2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2" h="273">
                  <a:moveTo>
                    <a:pt x="0" y="273"/>
                  </a:moveTo>
                  <a:lnTo>
                    <a:pt x="44" y="273"/>
                  </a:lnTo>
                  <a:lnTo>
                    <a:pt x="46" y="154"/>
                  </a:lnTo>
                  <a:lnTo>
                    <a:pt x="24" y="154"/>
                  </a:lnTo>
                  <a:lnTo>
                    <a:pt x="38" y="169"/>
                  </a:lnTo>
                  <a:lnTo>
                    <a:pt x="44" y="163"/>
                  </a:lnTo>
                  <a:lnTo>
                    <a:pt x="35" y="174"/>
                  </a:lnTo>
                  <a:lnTo>
                    <a:pt x="299" y="42"/>
                  </a:lnTo>
                  <a:lnTo>
                    <a:pt x="289" y="22"/>
                  </a:lnTo>
                  <a:lnTo>
                    <a:pt x="269" y="31"/>
                  </a:lnTo>
                  <a:lnTo>
                    <a:pt x="274" y="36"/>
                  </a:lnTo>
                  <a:lnTo>
                    <a:pt x="280" y="42"/>
                  </a:lnTo>
                  <a:lnTo>
                    <a:pt x="289" y="44"/>
                  </a:lnTo>
                  <a:lnTo>
                    <a:pt x="298" y="42"/>
                  </a:lnTo>
                  <a:lnTo>
                    <a:pt x="267" y="22"/>
                  </a:lnTo>
                  <a:lnTo>
                    <a:pt x="269" y="145"/>
                  </a:lnTo>
                  <a:lnTo>
                    <a:pt x="312" y="145"/>
                  </a:lnTo>
                  <a:lnTo>
                    <a:pt x="310" y="22"/>
                  </a:lnTo>
                  <a:lnTo>
                    <a:pt x="309" y="13"/>
                  </a:lnTo>
                  <a:lnTo>
                    <a:pt x="303" y="8"/>
                  </a:lnTo>
                  <a:lnTo>
                    <a:pt x="298" y="2"/>
                  </a:lnTo>
                  <a:lnTo>
                    <a:pt x="289" y="0"/>
                  </a:lnTo>
                  <a:lnTo>
                    <a:pt x="280" y="2"/>
                  </a:lnTo>
                  <a:lnTo>
                    <a:pt x="280" y="4"/>
                  </a:lnTo>
                  <a:lnTo>
                    <a:pt x="15" y="136"/>
                  </a:lnTo>
                  <a:lnTo>
                    <a:pt x="9" y="140"/>
                  </a:lnTo>
                  <a:lnTo>
                    <a:pt x="4" y="145"/>
                  </a:lnTo>
                  <a:lnTo>
                    <a:pt x="2" y="154"/>
                  </a:lnTo>
                  <a:lnTo>
                    <a:pt x="0"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9" name="Freeform 54"/>
            <p:cNvSpPr>
              <a:spLocks noChangeAspect="1"/>
            </p:cNvSpPr>
            <p:nvPr/>
          </p:nvSpPr>
          <p:spPr bwMode="auto">
            <a:xfrm>
              <a:off x="4633" y="3379"/>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0" name="Freeform 55"/>
            <p:cNvSpPr>
              <a:spLocks noChangeAspect="1"/>
            </p:cNvSpPr>
            <p:nvPr/>
          </p:nvSpPr>
          <p:spPr bwMode="auto">
            <a:xfrm>
              <a:off x="4959" y="3213"/>
              <a:ext cx="34"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59"/>
                  </a:lnTo>
                  <a:lnTo>
                    <a:pt x="110" y="0"/>
                  </a:lnTo>
                  <a:lnTo>
                    <a:pt x="110" y="7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1" name="Freeform 56"/>
            <p:cNvSpPr>
              <a:spLocks noChangeAspect="1"/>
            </p:cNvSpPr>
            <p:nvPr/>
          </p:nvSpPr>
          <p:spPr bwMode="auto">
            <a:xfrm>
              <a:off x="5282" y="3047"/>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59"/>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2" name="Freeform 57"/>
            <p:cNvSpPr>
              <a:spLocks noChangeAspect="1"/>
            </p:cNvSpPr>
            <p:nvPr/>
          </p:nvSpPr>
          <p:spPr bwMode="auto">
            <a:xfrm>
              <a:off x="5411" y="2981"/>
              <a:ext cx="33"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60"/>
                  </a:lnTo>
                  <a:lnTo>
                    <a:pt x="110" y="0"/>
                  </a:lnTo>
                  <a:lnTo>
                    <a:pt x="11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3" name="Line 58"/>
            <p:cNvSpPr>
              <a:spLocks noChangeAspect="1" noChangeShapeType="1"/>
            </p:cNvSpPr>
            <p:nvPr/>
          </p:nvSpPr>
          <p:spPr bwMode="auto">
            <a:xfrm flipH="1">
              <a:off x="4319" y="2951"/>
              <a:ext cx="1204" cy="6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4" name="Freeform 59"/>
            <p:cNvSpPr>
              <a:spLocks noChangeAspect="1"/>
            </p:cNvSpPr>
            <p:nvPr/>
          </p:nvSpPr>
          <p:spPr bwMode="auto">
            <a:xfrm>
              <a:off x="4462" y="3465"/>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grpSp>
      <p:pic>
        <p:nvPicPr>
          <p:cNvPr id="55" name="Picture 2" descr="DSC0018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6096" y="4481384"/>
            <a:ext cx="1502794" cy="125800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06724" y="2996952"/>
            <a:ext cx="1525715" cy="134041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J:\KUNDPROJEKT\LI - Lastsäkringsinstruktioner\Volvo Lastvagnar - KD satser #1284\Bilder 080307\Container 1.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12804"/>
          <a:stretch/>
        </p:blipFill>
        <p:spPr bwMode="auto">
          <a:xfrm>
            <a:off x="5436095" y="2996952"/>
            <a:ext cx="1502795" cy="1340416"/>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59" name="Picture 4" descr="MVC-013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23537" y="1720691"/>
            <a:ext cx="1508903" cy="11322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J:\KUNDPROJEKT\ÖPLK - Övriga Öppna Kurser\Ansvarskurs\2010\Maj 2010\Bilder\IMG_1693.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36096" y="1725736"/>
            <a:ext cx="1502795" cy="1127199"/>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60" name="Picture 4"/>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r="10029"/>
          <a:stretch/>
        </p:blipFill>
        <p:spPr bwMode="auto">
          <a:xfrm>
            <a:off x="7023537" y="4481384"/>
            <a:ext cx="1508902" cy="1258005"/>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ruta 61"/>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6</a:t>
            </a:fld>
            <a:endParaRPr lang="en-GB" sz="1400" dirty="0">
              <a:solidFill>
                <a:schemeClr val="tx2"/>
              </a:solidFill>
            </a:endParaRPr>
          </a:p>
        </p:txBody>
      </p:sp>
    </p:spTree>
    <p:extLst>
      <p:ext uri="{BB962C8B-B14F-4D97-AF65-F5344CB8AC3E}">
        <p14:creationId xmlns:p14="http://schemas.microsoft.com/office/powerpoint/2010/main" val="4148269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Cargo Transport Units – Vehicle/Trailers</a:t>
            </a:r>
          </a:p>
        </p:txBody>
      </p:sp>
      <p:sp>
        <p:nvSpPr>
          <p:cNvPr id="2" name="Platshållare för innehåll 1"/>
          <p:cNvSpPr>
            <a:spLocks noGrp="1"/>
          </p:cNvSpPr>
          <p:nvPr>
            <p:ph idx="1"/>
          </p:nvPr>
        </p:nvSpPr>
        <p:spPr>
          <a:xfrm>
            <a:off x="457200" y="1600200"/>
            <a:ext cx="4603993" cy="4525963"/>
          </a:xfrm>
        </p:spPr>
        <p:txBody>
          <a:bodyPr/>
          <a:lstStyle/>
          <a:p>
            <a:pPr marL="0" indent="0">
              <a:buNone/>
            </a:pPr>
            <a:r>
              <a:rPr lang="en-GB" sz="2000" dirty="0" smtClean="0"/>
              <a:t>Vehicles and trailers are used for sea transports in the North and Baltic Sea, and the Mediterranean.</a:t>
            </a:r>
          </a:p>
          <a:p>
            <a:pPr marL="0" indent="0">
              <a:buNone/>
            </a:pPr>
            <a:endParaRPr lang="en-GB" sz="2400" dirty="0" smtClean="0"/>
          </a:p>
          <a:p>
            <a:pPr marL="0" indent="0">
              <a:buNone/>
            </a:pPr>
            <a:r>
              <a:rPr lang="en-GB" sz="2400" dirty="0" smtClean="0"/>
              <a:t>Different types of superstructures:</a:t>
            </a:r>
          </a:p>
          <a:p>
            <a:pPr>
              <a:buFontTx/>
              <a:buChar char="-"/>
            </a:pPr>
            <a:r>
              <a:rPr lang="en-GB" sz="2000" dirty="0" smtClean="0"/>
              <a:t>Open flat</a:t>
            </a:r>
          </a:p>
          <a:p>
            <a:pPr>
              <a:buFontTx/>
              <a:buChar char="-"/>
            </a:pPr>
            <a:r>
              <a:rPr lang="en-GB" sz="2000" dirty="0" smtClean="0"/>
              <a:t>Cover/stake</a:t>
            </a:r>
          </a:p>
          <a:p>
            <a:pPr>
              <a:buFontTx/>
              <a:buChar char="-"/>
            </a:pPr>
            <a:r>
              <a:rPr lang="en-GB" sz="2000" dirty="0" smtClean="0"/>
              <a:t>Box with or without side doors</a:t>
            </a:r>
          </a:p>
          <a:p>
            <a:pPr>
              <a:buFontTx/>
              <a:buChar char="-"/>
            </a:pPr>
            <a:r>
              <a:rPr lang="en-GB" sz="2000" dirty="0" smtClean="0"/>
              <a:t>Curtainsiders</a:t>
            </a:r>
            <a:endParaRPr lang="sv-SE" sz="2000" dirty="0"/>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1193" y="1556792"/>
            <a:ext cx="1898954" cy="153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76256" y="2420888"/>
            <a:ext cx="1885181" cy="160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07430" y="3088407"/>
            <a:ext cx="1768826" cy="1512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07430" y="4657898"/>
            <a:ext cx="2085721" cy="143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62459" y="4012745"/>
            <a:ext cx="1974037" cy="168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ruta 9"/>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7</a:t>
            </a:fld>
            <a:endParaRPr lang="en-GB" sz="1400" dirty="0">
              <a:solidFill>
                <a:schemeClr val="tx2"/>
              </a:solidFill>
            </a:endParaRPr>
          </a:p>
        </p:txBody>
      </p:sp>
    </p:spTree>
    <p:extLst>
      <p:ext uri="{BB962C8B-B14F-4D97-AF65-F5344CB8AC3E}">
        <p14:creationId xmlns:p14="http://schemas.microsoft.com/office/powerpoint/2010/main" val="4011639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Cargo Transport Units – Vehicle/Trailers</a:t>
            </a:r>
          </a:p>
        </p:txBody>
      </p:sp>
      <p:sp>
        <p:nvSpPr>
          <p:cNvPr id="10" name="Platshållare för innehåll 1"/>
          <p:cNvSpPr txBox="1">
            <a:spLocks/>
          </p:cNvSpPr>
          <p:nvPr/>
        </p:nvSpPr>
        <p:spPr>
          <a:xfrm>
            <a:off x="457201" y="1563092"/>
            <a:ext cx="4258816"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62000">
              <a:buNone/>
            </a:pPr>
            <a:r>
              <a:rPr lang="en-GB" sz="2800" dirty="0"/>
              <a:t>Strength Demand on </a:t>
            </a:r>
            <a:r>
              <a:rPr lang="en-GB" sz="2800" dirty="0" smtClean="0"/>
              <a:t>Superstructure </a:t>
            </a:r>
            <a:endParaRPr lang="en-GB" sz="2800" dirty="0"/>
          </a:p>
          <a:p>
            <a:pPr marL="0" indent="0">
              <a:buFont typeface="Arial" charset="0"/>
              <a:buNone/>
            </a:pPr>
            <a:endParaRPr lang="en-GB" sz="2400" dirty="0" smtClean="0"/>
          </a:p>
          <a:p>
            <a:pPr marL="0" indent="0">
              <a:buNone/>
            </a:pPr>
            <a:r>
              <a:rPr lang="en-GB" sz="2400" dirty="0"/>
              <a:t>Sideways Strength according to the European Standards</a:t>
            </a:r>
          </a:p>
          <a:p>
            <a:pPr>
              <a:buFontTx/>
              <a:buChar char="-"/>
            </a:pPr>
            <a:r>
              <a:rPr lang="en-GB" sz="2400" dirty="0"/>
              <a:t>EN 12642 L and </a:t>
            </a:r>
          </a:p>
          <a:p>
            <a:pPr>
              <a:buFontTx/>
              <a:buChar char="-"/>
            </a:pPr>
            <a:r>
              <a:rPr lang="en-GB" sz="2400" dirty="0"/>
              <a:t>EN 12642 XL</a:t>
            </a:r>
            <a:endParaRPr lang="en-US" sz="24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763538"/>
            <a:ext cx="3507003" cy="412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ruta 5"/>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8</a:t>
            </a:fld>
            <a:endParaRPr lang="en-GB" sz="1400" dirty="0">
              <a:solidFill>
                <a:schemeClr val="tx2"/>
              </a:solidFill>
            </a:endParaRPr>
          </a:p>
        </p:txBody>
      </p:sp>
    </p:spTree>
    <p:extLst>
      <p:ext uri="{BB962C8B-B14F-4D97-AF65-F5344CB8AC3E}">
        <p14:creationId xmlns:p14="http://schemas.microsoft.com/office/powerpoint/2010/main" val="4252794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en-US" sz="3600" dirty="0" smtClean="0"/>
              <a:t>Cargo Securing at Sea Transport</a:t>
            </a:r>
            <a:r>
              <a:rPr lang="en-US" dirty="0" smtClean="0"/>
              <a:t/>
            </a:r>
            <a:br>
              <a:rPr lang="en-US" dirty="0" smtClean="0"/>
            </a:br>
            <a:r>
              <a:rPr lang="en-US" sz="2800" b="1" dirty="0" smtClean="0">
                <a:solidFill>
                  <a:schemeClr val="tx2"/>
                </a:solidFill>
              </a:rPr>
              <a:t>Cargo Transport Units – Freight Container</a:t>
            </a:r>
          </a:p>
        </p:txBody>
      </p:sp>
      <p:sp>
        <p:nvSpPr>
          <p:cNvPr id="2" name="Platshållare för innehåll 1"/>
          <p:cNvSpPr>
            <a:spLocks noGrp="1"/>
          </p:cNvSpPr>
          <p:nvPr>
            <p:ph idx="1"/>
          </p:nvPr>
        </p:nvSpPr>
        <p:spPr>
          <a:xfrm>
            <a:off x="457200" y="1600200"/>
            <a:ext cx="4834880" cy="4525963"/>
          </a:xfrm>
        </p:spPr>
        <p:txBody>
          <a:bodyPr/>
          <a:lstStyle/>
          <a:p>
            <a:pPr marL="0" indent="0">
              <a:buNone/>
            </a:pPr>
            <a:r>
              <a:rPr lang="en-GB" sz="2400" dirty="0"/>
              <a:t>Freight </a:t>
            </a:r>
            <a:r>
              <a:rPr lang="en-GB" sz="2400" dirty="0" smtClean="0"/>
              <a:t>containers constructed </a:t>
            </a:r>
            <a:r>
              <a:rPr lang="en-GB" sz="2400" dirty="0"/>
              <a:t>according to </a:t>
            </a:r>
            <a:r>
              <a:rPr lang="en-GB" sz="2400" dirty="0" smtClean="0"/>
              <a:t>the ISO standard</a:t>
            </a:r>
            <a:endParaRPr lang="en-GB" sz="2400" dirty="0"/>
          </a:p>
          <a:p>
            <a:pPr marL="266700" indent="-266700">
              <a:buNone/>
            </a:pPr>
            <a:r>
              <a:rPr lang="en-GB" sz="2000" dirty="0" smtClean="0"/>
              <a:t>+ Firm </a:t>
            </a:r>
            <a:r>
              <a:rPr lang="en-GB" sz="2000" dirty="0"/>
              <a:t>structure which can block cargo in all </a:t>
            </a:r>
            <a:r>
              <a:rPr lang="en-GB" sz="2000" dirty="0" smtClean="0"/>
              <a:t>directions</a:t>
            </a:r>
          </a:p>
          <a:p>
            <a:pPr marL="266700" indent="-266700">
              <a:buNone/>
            </a:pPr>
            <a:r>
              <a:rPr lang="en-GB" sz="2000" dirty="0" smtClean="0"/>
              <a:t>+ Built for transportation in unrestricted areas</a:t>
            </a:r>
            <a:endParaRPr lang="en-GB" sz="2000" dirty="0"/>
          </a:p>
          <a:p>
            <a:pPr marL="0" indent="0">
              <a:buNone/>
            </a:pPr>
            <a:r>
              <a:rPr lang="en-GB" sz="2000" dirty="0" smtClean="0"/>
              <a:t>-  Difficult </a:t>
            </a:r>
            <a:r>
              <a:rPr lang="en-GB" sz="2000" dirty="0"/>
              <a:t>to load </a:t>
            </a:r>
            <a:r>
              <a:rPr lang="en-GB" sz="2000" dirty="0" smtClean="0"/>
              <a:t>with EUR-pallets</a:t>
            </a:r>
            <a:endParaRPr lang="en-GB" sz="2000" dirty="0"/>
          </a:p>
        </p:txBody>
      </p:sp>
      <p:sp>
        <p:nvSpPr>
          <p:cNvPr id="8" name="textruta 7"/>
          <p:cNvSpPr txBox="1"/>
          <p:nvPr/>
        </p:nvSpPr>
        <p:spPr>
          <a:xfrm>
            <a:off x="5531760" y="3937918"/>
            <a:ext cx="2808312" cy="261610"/>
          </a:xfrm>
          <a:prstGeom prst="rect">
            <a:avLst/>
          </a:prstGeom>
          <a:noFill/>
        </p:spPr>
        <p:txBody>
          <a:bodyPr wrap="square" rtlCol="0">
            <a:spAutoFit/>
          </a:bodyPr>
          <a:lstStyle/>
          <a:p>
            <a:pPr algn="ctr"/>
            <a:r>
              <a:rPr lang="sv-SE" sz="1100" i="1" dirty="0" smtClean="0"/>
              <a:t>Containers</a:t>
            </a:r>
            <a:endParaRPr lang="sv-SE" sz="1100" i="1" dirty="0"/>
          </a:p>
        </p:txBody>
      </p:sp>
      <p:pic>
        <p:nvPicPr>
          <p:cNvPr id="9" name="Picture 2" descr="Fig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0152" y="1700808"/>
            <a:ext cx="2990789" cy="223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ontainer">
            <a:hlinkClick r:id="rId4" action="ppaction://hlinkpres?slideindex=1&amp;slidetitle="/>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2148" y="4293096"/>
            <a:ext cx="2815680" cy="1742575"/>
          </a:xfrm>
          <a:prstGeom prst="rect">
            <a:avLst/>
          </a:prstGeom>
          <a:solidFill>
            <a:srgbClr val="FFCC00"/>
          </a:solidFill>
          <a:ln>
            <a:noFill/>
          </a:ln>
          <a:extLst>
            <a:ext uri="{91240B29-F687-4F45-9708-019B960494DF}">
              <a14:hiddenLine xmlns:a14="http://schemas.microsoft.com/office/drawing/2010/main" w="25400">
                <a:solidFill>
                  <a:schemeClr val="accent2"/>
                </a:solidFill>
                <a:miter lim="800000"/>
                <a:headEnd/>
                <a:tailEnd/>
              </a14:hiddenLine>
            </a:ext>
          </a:extLst>
        </p:spPr>
      </p:pic>
      <p:sp>
        <p:nvSpPr>
          <p:cNvPr id="11" name="textruta 10"/>
          <p:cNvSpPr txBox="1"/>
          <p:nvPr/>
        </p:nvSpPr>
        <p:spPr>
          <a:xfrm>
            <a:off x="7668344" y="116632"/>
            <a:ext cx="1368152" cy="307777"/>
          </a:xfrm>
          <a:prstGeom prst="rect">
            <a:avLst/>
          </a:prstGeom>
          <a:noFill/>
        </p:spPr>
        <p:txBody>
          <a:bodyPr wrap="square" rtlCol="0">
            <a:spAutoFit/>
          </a:bodyPr>
          <a:lstStyle/>
          <a:p>
            <a:pPr algn="ctr"/>
            <a:r>
              <a:rPr lang="en-GB" sz="1400" dirty="0" smtClean="0">
                <a:solidFill>
                  <a:schemeClr val="tx2"/>
                </a:solidFill>
              </a:rPr>
              <a:t>Slide Sea </a:t>
            </a:r>
            <a:fld id="{111B04A0-4BA7-48DF-9672-02D029FDAF1F}" type="slidenum">
              <a:rPr lang="en-GB" sz="1400" smtClean="0">
                <a:solidFill>
                  <a:schemeClr val="tx2"/>
                </a:solidFill>
              </a:rPr>
              <a:t>9</a:t>
            </a:fld>
            <a:endParaRPr lang="en-GB" sz="1400" dirty="0">
              <a:solidFill>
                <a:schemeClr val="tx2"/>
              </a:solidFill>
            </a:endParaRPr>
          </a:p>
        </p:txBody>
      </p:sp>
    </p:spTree>
    <p:extLst>
      <p:ext uri="{BB962C8B-B14F-4D97-AF65-F5344CB8AC3E}">
        <p14:creationId xmlns:p14="http://schemas.microsoft.com/office/powerpoint/2010/main" val="29781976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ring-template">
  <a:themeElements>
    <a:clrScheme name="Mukautettu 1">
      <a:dk1>
        <a:sysClr val="windowText" lastClr="000000"/>
      </a:dk1>
      <a:lt1>
        <a:srgbClr val="FFFFFF"/>
      </a:lt1>
      <a:dk2>
        <a:srgbClr val="63B2DF"/>
      </a:dk2>
      <a:lt2>
        <a:srgbClr val="EBDDC3"/>
      </a:lt2>
      <a:accent1>
        <a:srgbClr val="002060"/>
      </a:accent1>
      <a:accent2>
        <a:srgbClr val="DD8047"/>
      </a:accent2>
      <a:accent3>
        <a:srgbClr val="A5AB81"/>
      </a:accent3>
      <a:accent4>
        <a:srgbClr val="D8B25C"/>
      </a:accent4>
      <a:accent5>
        <a:srgbClr val="7BA79D"/>
      </a:accent5>
      <a:accent6>
        <a:srgbClr val="968C8C"/>
      </a:accent6>
      <a:hlink>
        <a:srgbClr val="0042C7"/>
      </a:hlink>
      <a:folHlink>
        <a:srgbClr val="704404"/>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rkkaus">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Caring-template</Template>
  <TotalTime>1557</TotalTime>
  <Words>4013</Words>
  <Application>Microsoft Office PowerPoint</Application>
  <PresentationFormat>On-screen Show (4:3)</PresentationFormat>
  <Paragraphs>981</Paragraphs>
  <Slides>33</Slides>
  <Notes>33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Calibri</vt:lpstr>
      <vt:lpstr>Symbol</vt:lpstr>
      <vt:lpstr>Times New Roman</vt:lpstr>
      <vt:lpstr>Caring-template</vt:lpstr>
      <vt:lpstr>Photo Editor-foto</vt:lpstr>
      <vt:lpstr>Cargo securing to prevent cargo damages on road, sea, rail and air </vt:lpstr>
      <vt:lpstr>Cargo Securing at Sea Transport General</vt:lpstr>
      <vt:lpstr>Cargo Securing at Sea Transport Typical Factors for Sea Transport</vt:lpstr>
      <vt:lpstr>Cargo Securing at Sea Transport Consequences of Poor Cargo Securing</vt:lpstr>
      <vt:lpstr>Cargo Securing at Sea Transport Consequences of Poor Cargo Securing</vt:lpstr>
      <vt:lpstr>Cargo Securing at Sea Transport Typical Cargo Transport Units and Cargoes</vt:lpstr>
      <vt:lpstr>Cargo Securing at Sea Transport Cargo Transport Units – Vehicle/Trailers</vt:lpstr>
      <vt:lpstr>Cargo Securing at Sea Transport Cargo Transport Units – Vehicle/Trailers</vt:lpstr>
      <vt:lpstr>Cargo Securing at Sea Transport Cargo Transport Units – Freight Container</vt:lpstr>
      <vt:lpstr>Cargo Securing at Sea Transport Cargo Transport Units – Freight Container</vt:lpstr>
      <vt:lpstr>Cargo Securing at Sea Transport Cargo Transport Units – Flat Racks</vt:lpstr>
      <vt:lpstr>Cargo Securing at Sea Transport Liabilities</vt:lpstr>
      <vt:lpstr>Cargo Securing at Sea Transport Liabilities – Dangerous Goods</vt:lpstr>
      <vt:lpstr>Cargo Securing at Sea Transport Liabilities – Dangerous Goods</vt:lpstr>
      <vt:lpstr>Cargo Securing at Sea Transport Regulations and Standards</vt:lpstr>
      <vt:lpstr>Cargo Securing at Sea Transport Regulations and Standards</vt:lpstr>
      <vt:lpstr>Cargo Securing at Sea Transport Handling at the Port Terminal</vt:lpstr>
      <vt:lpstr>Cargo Securing at Sea Transport Acting Forces</vt:lpstr>
      <vt:lpstr>Cargo Securing at Sea Transport Acting Forces</vt:lpstr>
      <vt:lpstr>Cargo Securing at Sea Transport Securing in CTUs – Securing Methods</vt:lpstr>
      <vt:lpstr>Cargo Securing at Sea Transport Securing in Different Directions - Lengthways</vt:lpstr>
      <vt:lpstr>Cargo Securing at Sea Transport Securing in Different Directions - Lengthways</vt:lpstr>
      <vt:lpstr>Cargo Securing at Sea Transport Securing in Different Directions - Lengthways</vt:lpstr>
      <vt:lpstr>Cargo Securing at Sea Transport Securing in Different Directions - Sideways</vt:lpstr>
      <vt:lpstr>Cargo Securing at Sea Transport Securing in Different Directions - Sideways</vt:lpstr>
      <vt:lpstr>Cargo Securing at Sea Transport Securing in Different Directions - Sideways</vt:lpstr>
      <vt:lpstr>Cargo Securing at Sea Transport Securing in Different Directions - Sideways</vt:lpstr>
      <vt:lpstr>Cargo Securing at Sea Transport Securing in Different Directions – End Section</vt:lpstr>
      <vt:lpstr>Cargo Securing at Sea Transport Securing in Different Directions – End Section</vt:lpstr>
      <vt:lpstr>Cargo Securing at Sea Transport Load Distribution</vt:lpstr>
      <vt:lpstr>Cargo Securing at Sea Transport Securing Steel Products</vt:lpstr>
      <vt:lpstr>Cargo Securing at Sea Transport Securing Sawn Timber and Round Timber </vt:lpstr>
      <vt:lpstr>Cargo Securing at Sea Transport Securing Pulp and Paper</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Cargo securing to prevent cargo damages on road, sea, rail and air</dc:title>
  <dc:creator>Nils</dc:creator>
  <cp:lastModifiedBy>Lähdevaara Hannu</cp:lastModifiedBy>
  <cp:revision>40</cp:revision>
  <cp:lastPrinted>2012-06-29T11:47:08Z</cp:lastPrinted>
  <dcterms:created xsi:type="dcterms:W3CDTF">2012-06-11T05:27:46Z</dcterms:created>
  <dcterms:modified xsi:type="dcterms:W3CDTF">2013-12-19T11:16:44Z</dcterms:modified>
</cp:coreProperties>
</file>